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2"/>
  </p:notesMasterIdLst>
  <p:handoutMasterIdLst>
    <p:handoutMasterId r:id="rId23"/>
  </p:handoutMasterIdLst>
  <p:sldIdLst>
    <p:sldId id="256" r:id="rId5"/>
    <p:sldId id="284" r:id="rId6"/>
    <p:sldId id="286" r:id="rId7"/>
    <p:sldId id="279" r:id="rId8"/>
    <p:sldId id="257" r:id="rId9"/>
    <p:sldId id="285" r:id="rId10"/>
    <p:sldId id="283" r:id="rId11"/>
    <p:sldId id="293" r:id="rId12"/>
    <p:sldId id="275" r:id="rId13"/>
    <p:sldId id="280" r:id="rId14"/>
    <p:sldId id="294" r:id="rId15"/>
    <p:sldId id="271" r:id="rId16"/>
    <p:sldId id="281" r:id="rId17"/>
    <p:sldId id="296" r:id="rId18"/>
    <p:sldId id="287" r:id="rId19"/>
    <p:sldId id="292" r:id="rId20"/>
    <p:sldId id="288" r:id="rId21"/>
  </p:sldIdLst>
  <p:sldSz cx="12192000"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ΔΙΑΜΑΓΝΗΤΙΣΜΟΣ" id="{E75E278A-FF0E-49A4-B170-79828D63BBAD}">
          <p14:sldIdLst>
            <p14:sldId id="256"/>
            <p14:sldId id="284"/>
            <p14:sldId id="286"/>
            <p14:sldId id="279"/>
            <p14:sldId id="257"/>
            <p14:sldId id="285"/>
            <p14:sldId id="283"/>
            <p14:sldId id="293"/>
            <p14:sldId id="275"/>
            <p14:sldId id="280"/>
            <p14:sldId id="294"/>
            <p14:sldId id="271"/>
            <p14:sldId id="281"/>
            <p14:sldId id="296"/>
            <p14:sldId id="287"/>
            <p14:sldId id="292"/>
            <p14:sldId id="28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Συντάκτης" initials="Α"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404040"/>
    <a:srgbClr val="FF9B45"/>
    <a:srgbClr val="DD462F"/>
    <a:srgbClr val="F8CFB6"/>
    <a:srgbClr val="F8CAB6"/>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E21DC8-0A1C-4FAF-978E-CC6CF2055B5B}" v="7" dt="2024-08-26T17:07:33.3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41" autoAdjust="0"/>
  </p:normalViewPr>
  <p:slideViewPr>
    <p:cSldViewPr snapToGrid="0">
      <p:cViewPr varScale="1">
        <p:scale>
          <a:sx n="79" d="100"/>
          <a:sy n="79" d="100"/>
        </p:scale>
        <p:origin x="850"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6" d="100"/>
          <a:sy n="86" d="100"/>
        </p:scale>
        <p:origin x="386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9330972-3CDE-45CD-9C28-B819520E743D}" type="datetime1">
              <a:rPr lang="el-GR" smtClean="0"/>
              <a:t>29/8/2024</a:t>
            </a:fld>
            <a:endParaRPr lang="el-GR" dirty="0"/>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679768-A2FC-4D08-91F6-8DCE6C566B36}" type="slidenum">
              <a:rPr lang="el-GR" smtClean="0"/>
              <a:t>‹#›</a:t>
            </a:fld>
            <a:endParaRPr lang="el-GR" dirty="0"/>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noProof="0"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AFAFFA7-AA85-4C23-8D66-066A796F30C7}" type="datetime1">
              <a:rPr lang="el-GR" noProof="0" smtClean="0"/>
              <a:t>29/8/2024</a:t>
            </a:fld>
            <a:endParaRPr lang="el-GR" noProof="0"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0"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noProof="0"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F61EA0F-A667-4B49-8422-0062BC55E249}" type="slidenum">
              <a:rPr lang="el-GR" noProof="0" smtClean="0"/>
              <a:t>‹#›</a:t>
            </a:fld>
            <a:endParaRPr lang="el-GR" noProof="0"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685800" y="1143000"/>
            <a:ext cx="5486400" cy="3086100"/>
          </a:xfrm>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DF61EA0F-A667-4B49-8422-0062BC55E249}" type="slidenum">
              <a:rPr lang="el-GR" smtClean="0"/>
              <a:t>1</a:t>
            </a:fld>
            <a:endParaRPr lang="el-GR" dirty="0"/>
          </a:p>
        </p:txBody>
      </p:sp>
    </p:spTree>
    <p:extLst>
      <p:ext uri="{BB962C8B-B14F-4D97-AF65-F5344CB8AC3E}">
        <p14:creationId xmlns:p14="http://schemas.microsoft.com/office/powerpoint/2010/main" val="101176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rtl="0"/>
            <a:fld id="{DF61EA0F-A667-4B49-8422-0062BC55E249}" type="slidenum">
              <a:rPr lang="el-GR" smtClean="0"/>
              <a:t>4</a:t>
            </a:fld>
            <a:endParaRPr lang="el-GR" dirty="0"/>
          </a:p>
        </p:txBody>
      </p:sp>
    </p:spTree>
    <p:extLst>
      <p:ext uri="{BB962C8B-B14F-4D97-AF65-F5344CB8AC3E}">
        <p14:creationId xmlns:p14="http://schemas.microsoft.com/office/powerpoint/2010/main" val="56786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5"/>
          </p:nvPr>
        </p:nvSpPr>
        <p:spPr/>
        <p:txBody>
          <a:bodyPr rtlCol="0"/>
          <a:lstStyle/>
          <a:p>
            <a:pPr rtl="0"/>
            <a:fld id="{DF61EA0F-A667-4B49-8422-0062BC55E249}" type="slidenum">
              <a:rPr lang="el-GR" smtClean="0"/>
              <a:t>5</a:t>
            </a:fld>
            <a:endParaRPr lang="el-GR" dirty="0"/>
          </a:p>
        </p:txBody>
      </p:sp>
    </p:spTree>
    <p:extLst>
      <p:ext uri="{BB962C8B-B14F-4D97-AF65-F5344CB8AC3E}">
        <p14:creationId xmlns:p14="http://schemas.microsoft.com/office/powerpoint/2010/main" val="303423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rtl="0"/>
            <a:fld id="{DF61EA0F-A667-4B49-8422-0062BC55E249}" type="slidenum">
              <a:rPr lang="el-GR" smtClean="0"/>
              <a:t>9</a:t>
            </a:fld>
            <a:endParaRPr lang="el-GR" dirty="0"/>
          </a:p>
        </p:txBody>
      </p:sp>
    </p:spTree>
    <p:extLst>
      <p:ext uri="{BB962C8B-B14F-4D97-AF65-F5344CB8AC3E}">
        <p14:creationId xmlns:p14="http://schemas.microsoft.com/office/powerpoint/2010/main" val="1431519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rtl="0"/>
            <a:fld id="{DF61EA0F-A667-4B49-8422-0062BC55E249}" type="slidenum">
              <a:rPr lang="el-GR" smtClean="0"/>
              <a:t>10</a:t>
            </a:fld>
            <a:endParaRPr lang="el-GR" dirty="0"/>
          </a:p>
        </p:txBody>
      </p:sp>
    </p:spTree>
    <p:extLst>
      <p:ext uri="{BB962C8B-B14F-4D97-AF65-F5344CB8AC3E}">
        <p14:creationId xmlns:p14="http://schemas.microsoft.com/office/powerpoint/2010/main" val="76820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rtl="0"/>
            <a:fld id="{DF61EA0F-A667-4B49-8422-0062BC55E249}" type="slidenum">
              <a:rPr lang="el-GR" smtClean="0"/>
              <a:t>12</a:t>
            </a:fld>
            <a:endParaRPr lang="el-GR" dirty="0"/>
          </a:p>
        </p:txBody>
      </p:sp>
    </p:spTree>
    <p:extLst>
      <p:ext uri="{BB962C8B-B14F-4D97-AF65-F5344CB8AC3E}">
        <p14:creationId xmlns:p14="http://schemas.microsoft.com/office/powerpoint/2010/main" val="343008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rtl="0"/>
            <a:fld id="{DF61EA0F-A667-4B49-8422-0062BC55E249}" type="slidenum">
              <a:rPr lang="el-GR" smtClean="0"/>
              <a:t>13</a:t>
            </a:fld>
            <a:endParaRPr lang="el-GR" dirty="0"/>
          </a:p>
        </p:txBody>
      </p:sp>
    </p:spTree>
    <p:extLst>
      <p:ext uri="{BB962C8B-B14F-4D97-AF65-F5344CB8AC3E}">
        <p14:creationId xmlns:p14="http://schemas.microsoft.com/office/powerpoint/2010/main" val="192657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
        <p:nvSpPr>
          <p:cNvPr id="7" name="Ορθογώνιο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0" dirty="0"/>
          </a:p>
        </p:txBody>
      </p:sp>
      <p:sp>
        <p:nvSpPr>
          <p:cNvPr id="2" name="Τίτλος 1"/>
          <p:cNvSpPr>
            <a:spLocks noGrp="1"/>
          </p:cNvSpPr>
          <p:nvPr>
            <p:ph type="title" hasCustomPrompt="1"/>
          </p:nvPr>
        </p:nvSpPr>
        <p:spPr/>
        <p:txBody>
          <a:bodyPr rtlCol="0"/>
          <a:lstStyle/>
          <a:p>
            <a:pPr rtl="0"/>
            <a:r>
              <a:rPr lang="el-GR" noProof="0"/>
              <a:t>Κάντε κλικ για να επεξεργαστείτε το Στυλ κύριου τίτλου</a:t>
            </a:r>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9" name="Ορθογώνιο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el-GR" sz="1800" noProof="0" dirty="0"/>
          </a:p>
        </p:txBody>
      </p:sp>
      <p:cxnSp>
        <p:nvCxnSpPr>
          <p:cNvPr id="12" name="Ευθεία γραμμή σύνδεσης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Τίτλος 3"/>
          <p:cNvSpPr>
            <a:spLocks noGrp="1"/>
          </p:cNvSpPr>
          <p:nvPr>
            <p:ph type="title" hasCustomPrompt="1"/>
          </p:nvPr>
        </p:nvSpPr>
        <p:spPr>
          <a:xfrm>
            <a:off x="521207" y="448056"/>
            <a:ext cx="6877119" cy="640080"/>
          </a:xfrm>
        </p:spPr>
        <p:txBody>
          <a:bodyPr rtlCol="0" anchor="b" anchorCtr="0">
            <a:normAutofit/>
          </a:bodyPr>
          <a:lstStyle>
            <a:lvl1pPr>
              <a:defRPr sz="2800">
                <a:solidFill>
                  <a:schemeClr val="bg2">
                    <a:lumMod val="25000"/>
                  </a:schemeClr>
                </a:solidFill>
              </a:defRPr>
            </a:lvl1pPr>
          </a:lstStyle>
          <a:p>
            <a:pPr rtl="0"/>
            <a:r>
              <a:rPr lang="el-GR" noProof="0"/>
              <a:t>Κάντε κλικ για να επεξεργαστείτε το Στυλ κύριου τίτλου</a:t>
            </a:r>
          </a:p>
        </p:txBody>
      </p:sp>
      <p:sp>
        <p:nvSpPr>
          <p:cNvPr id="3" name="Θέση περιεχομένου 2"/>
          <p:cNvSpPr>
            <a:spLocks noGrp="1"/>
          </p:cNvSpPr>
          <p:nvPr>
            <p:ph sz="quarter" idx="10" hasCustomPrompt="1"/>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rtl="0">
              <a:lnSpc>
                <a:spcPct val="150000"/>
              </a:lnSpc>
              <a:spcBef>
                <a:spcPts val="1000"/>
              </a:spcBef>
              <a:spcAft>
                <a:spcPts val="1200"/>
              </a:spcAft>
              <a:buNone/>
            </a:pPr>
            <a:r>
              <a:rPr lang="el-GR" noProof="0"/>
              <a:t>Στυλ υποδείγματος κειμένου</a:t>
            </a:r>
          </a:p>
          <a:p>
            <a:pPr marL="0" lvl="1" indent="0" rtl="0">
              <a:lnSpc>
                <a:spcPct val="150000"/>
              </a:lnSpc>
              <a:spcBef>
                <a:spcPts val="1000"/>
              </a:spcBef>
              <a:spcAft>
                <a:spcPts val="1200"/>
              </a:spcAft>
              <a:buNone/>
            </a:pPr>
            <a:r>
              <a:rPr lang="el-GR" noProof="0"/>
              <a:t>Δεύτερου επιπέδου</a:t>
            </a:r>
          </a:p>
          <a:p>
            <a:pPr marL="0" lvl="2" indent="0" rtl="0">
              <a:lnSpc>
                <a:spcPct val="150000"/>
              </a:lnSpc>
              <a:spcBef>
                <a:spcPts val="1000"/>
              </a:spcBef>
              <a:spcAft>
                <a:spcPts val="1200"/>
              </a:spcAft>
              <a:buNone/>
            </a:pPr>
            <a:r>
              <a:rPr lang="el-GR" noProof="0"/>
              <a:t>Τρίτου επιπέδου</a:t>
            </a:r>
          </a:p>
          <a:p>
            <a:pPr marL="0" lvl="3" indent="0" rtl="0">
              <a:lnSpc>
                <a:spcPct val="150000"/>
              </a:lnSpc>
              <a:spcBef>
                <a:spcPts val="1000"/>
              </a:spcBef>
              <a:spcAft>
                <a:spcPts val="1200"/>
              </a:spcAft>
              <a:buNone/>
            </a:pPr>
            <a:r>
              <a:rPr lang="el-GR" noProof="0"/>
              <a:t>Τέταρτου επιπέδου</a:t>
            </a:r>
          </a:p>
          <a:p>
            <a:pPr marL="0" lvl="4" indent="0" rtl="0">
              <a:lnSpc>
                <a:spcPct val="150000"/>
              </a:lnSpc>
              <a:spcBef>
                <a:spcPts val="1000"/>
              </a:spcBef>
              <a:spcAft>
                <a:spcPts val="1200"/>
              </a:spcAft>
              <a:buNone/>
            </a:pPr>
            <a:r>
              <a:rPr lang="el-GR" noProof="0"/>
              <a:t>Πέμπτου επιπέδου</a:t>
            </a:r>
          </a:p>
        </p:txBody>
      </p:sp>
      <p:sp>
        <p:nvSpPr>
          <p:cNvPr id="6" name="Θέση ημερομηνίας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9141EEEB-633B-42C6-B9A3-9DE8D7216EBC}" type="datetime1">
              <a:rPr lang="el-GR" noProof="0" smtClean="0"/>
              <a:t>29/8/2024</a:t>
            </a:fld>
            <a:endParaRPr lang="el-GR" noProof="0" dirty="0"/>
          </a:p>
        </p:txBody>
      </p:sp>
      <p:sp>
        <p:nvSpPr>
          <p:cNvPr id="7" name="Θέση υποσέλιδου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el-GR" noProof="0" dirty="0"/>
          </a:p>
        </p:txBody>
      </p:sp>
      <p:sp>
        <p:nvSpPr>
          <p:cNvPr id="8" name="Θέση αριθμού διαφάνειας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el-GR" noProof="0" smtClean="0"/>
              <a:pPr/>
              <a:t>‹#›</a:t>
            </a:fld>
            <a:endParaRPr lang="el-GR" noProof="0" dirty="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Κεφαλίδα ενότητας">
    <p:spTree>
      <p:nvGrpSpPr>
        <p:cNvPr id="1" name=""/>
        <p:cNvGrpSpPr/>
        <p:nvPr/>
      </p:nvGrpSpPr>
      <p:grpSpPr>
        <a:xfrm>
          <a:off x="0" y="0"/>
          <a:ext cx="0" cy="0"/>
          <a:chOff x="0" y="0"/>
          <a:chExt cx="0" cy="0"/>
        </a:xfrm>
      </p:grpSpPr>
      <p:sp>
        <p:nvSpPr>
          <p:cNvPr id="9" name="Ορθογώνιο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0" dirty="0"/>
          </a:p>
        </p:txBody>
      </p:sp>
      <p:sp>
        <p:nvSpPr>
          <p:cNvPr id="10" name="Ορθογώνιο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sz="1800" noProof="0" dirty="0"/>
          </a:p>
        </p:txBody>
      </p:sp>
      <p:sp>
        <p:nvSpPr>
          <p:cNvPr id="2" name="Τίτλος 1"/>
          <p:cNvSpPr>
            <a:spLocks noGrp="1"/>
          </p:cNvSpPr>
          <p:nvPr>
            <p:ph type="title" hasCustomPrompt="1"/>
          </p:nvPr>
        </p:nvSpPr>
        <p:spPr>
          <a:xfrm>
            <a:off x="521208" y="1536192"/>
            <a:ext cx="6876288" cy="640080"/>
          </a:xfrm>
        </p:spPr>
        <p:txBody>
          <a:bodyPr rtlCol="0">
            <a:normAutofit/>
          </a:bodyPr>
          <a:lstStyle>
            <a:lvl1pPr>
              <a:defRPr sz="3600">
                <a:solidFill>
                  <a:schemeClr val="bg1"/>
                </a:solidFill>
              </a:defRPr>
            </a:lvl1pPr>
          </a:lstStyle>
          <a:p>
            <a:pPr rtl="0"/>
            <a:r>
              <a:rPr lang="el-GR" noProof="0"/>
              <a:t>Κάντε κλικ για να επεξεργαστείτε το Στυλ κύριου τίτλου</a:t>
            </a:r>
          </a:p>
        </p:txBody>
      </p:sp>
      <p:sp>
        <p:nvSpPr>
          <p:cNvPr id="7" name="Θέση περιεχομένου 6"/>
          <p:cNvSpPr>
            <a:spLocks noGrp="1"/>
          </p:cNvSpPr>
          <p:nvPr>
            <p:ph sz="quarter" idx="13" hasCustomPrompt="1"/>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rtl="0">
              <a:lnSpc>
                <a:spcPct val="150000"/>
              </a:lnSpc>
              <a:spcBef>
                <a:spcPts val="1000"/>
              </a:spcBef>
              <a:spcAft>
                <a:spcPts val="1200"/>
              </a:spcAft>
              <a:buNone/>
            </a:pPr>
            <a:r>
              <a:rPr lang="el-GR" noProof="0"/>
              <a:t>Στυλ υποδείγματος κειμένου</a:t>
            </a:r>
          </a:p>
          <a:p>
            <a:pPr marL="0" lvl="1" indent="0" rtl="0">
              <a:lnSpc>
                <a:spcPct val="150000"/>
              </a:lnSpc>
              <a:spcBef>
                <a:spcPts val="1000"/>
              </a:spcBef>
              <a:spcAft>
                <a:spcPts val="1200"/>
              </a:spcAft>
              <a:buNone/>
            </a:pPr>
            <a:r>
              <a:rPr lang="el-GR" noProof="0"/>
              <a:t>Δεύτερου επιπέδου</a:t>
            </a:r>
          </a:p>
          <a:p>
            <a:pPr marL="0" lvl="2" indent="0" rtl="0">
              <a:lnSpc>
                <a:spcPct val="150000"/>
              </a:lnSpc>
              <a:spcBef>
                <a:spcPts val="1000"/>
              </a:spcBef>
              <a:spcAft>
                <a:spcPts val="1200"/>
              </a:spcAft>
              <a:buNone/>
            </a:pPr>
            <a:r>
              <a:rPr lang="el-GR" noProof="0"/>
              <a:t>Τρίτου επιπέδου</a:t>
            </a:r>
          </a:p>
          <a:p>
            <a:pPr marL="0" lvl="3" indent="0" rtl="0">
              <a:lnSpc>
                <a:spcPct val="150000"/>
              </a:lnSpc>
              <a:spcBef>
                <a:spcPts val="1000"/>
              </a:spcBef>
              <a:spcAft>
                <a:spcPts val="1200"/>
              </a:spcAft>
              <a:buNone/>
            </a:pPr>
            <a:r>
              <a:rPr lang="el-GR" noProof="0"/>
              <a:t>Τέταρτου επιπέδου</a:t>
            </a:r>
          </a:p>
          <a:p>
            <a:pPr marL="0" lvl="4" indent="0" rtl="0">
              <a:lnSpc>
                <a:spcPct val="150000"/>
              </a:lnSpc>
              <a:spcBef>
                <a:spcPts val="1000"/>
              </a:spcBef>
              <a:spcAft>
                <a:spcPts val="1200"/>
              </a:spcAft>
              <a:buNone/>
            </a:pPr>
            <a:r>
              <a:rPr lang="el-GR" noProof="0"/>
              <a:t>Πέμπτου επιπέδου</a:t>
            </a:r>
          </a:p>
        </p:txBody>
      </p:sp>
    </p:spTree>
    <p:extLst>
      <p:ext uri="{BB962C8B-B14F-4D97-AF65-F5344CB8AC3E}">
        <p14:creationId xmlns:p14="http://schemas.microsoft.com/office/powerpoint/2010/main" val="1335655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Ορθογώνιο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el-GR" sz="1800" noProof="0" dirty="0"/>
          </a:p>
        </p:txBody>
      </p:sp>
      <p:sp>
        <p:nvSpPr>
          <p:cNvPr id="2" name="Θέση τίτλου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pPr rtl="0"/>
            <a:r>
              <a:rPr lang="el-GR" noProof="0"/>
              <a:t>Κάντε κλικ για να επεξεργαστείτε το Στυλ κύριου τίτλου</a:t>
            </a:r>
          </a:p>
        </p:txBody>
      </p:sp>
      <p:sp>
        <p:nvSpPr>
          <p:cNvPr id="3" name="Θέση κειμένου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ημερομηνίας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644AEA0E-9AD1-47A0-8A6C-B647B226A8DF}" type="datetime1">
              <a:rPr lang="el-GR" noProof="0" smtClean="0"/>
              <a:t>29/8/2024</a:t>
            </a:fld>
            <a:endParaRPr lang="el-GR" noProof="0" dirty="0"/>
          </a:p>
        </p:txBody>
      </p:sp>
      <p:sp>
        <p:nvSpPr>
          <p:cNvPr id="5" name="Θέση υποσέλιδου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el-GR" noProof="0" dirty="0"/>
          </a:p>
        </p:txBody>
      </p:sp>
      <p:sp>
        <p:nvSpPr>
          <p:cNvPr id="6" name="Θέση αριθμού διαφάνειας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el-GR" noProof="0" smtClean="0"/>
              <a:pPr/>
              <a:t>‹#›</a:t>
            </a:fld>
            <a:endParaRPr lang="el-GR" noProof="0" dirty="0"/>
          </a:p>
        </p:txBody>
      </p:sp>
      <p:cxnSp>
        <p:nvCxnSpPr>
          <p:cNvPr id="8" name="Ευθεία γραμμή σύνδεσης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npetropoulos.users.uth.gr/4heronschool/heron-program.pdf"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hyperlink" Target="http://npetropoulos.users.uth.gr/4heronschoo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el.wikipedia.org/wiki/%CE%94%CE%B9%CE%B1%CE%BC%CE%B1%CE%B3%CE%BD%CE%B7%CF%84%CE%B9%CF%83%CE%BC%CF%8C%CF%82"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el.wikipedia.org/wiki/%CE%94%CE%B9%CE%B1%CE%BC%CE%B1%CE%B3%CE%BD%CE%B7%CF%84%CE%B9%CF%83%CE%BC%CF%8C%CF%82" TargetMode="External"/><Relationship Id="rId1" Type="http://schemas.openxmlformats.org/officeDocument/2006/relationships/slideLayout" Target="../slideLayouts/slideLayout2.xml"/><Relationship Id="rId4" Type="http://schemas.openxmlformats.org/officeDocument/2006/relationships/hyperlink" Target="https://en.wikipedia.org/wiki/Michael_Faraday"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l.wikipedia.org/wiki/%CE%9C%CE%B1%CE%B3%CE%BD%CE%B7%CF%84%CE%B9%CE%BA%CE%AE_%CE%B1%CE%B9%CF%8E%CF%81%CE%B7%CF%83%CE%B7"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el.wikipedia.org/wiki/%CE%9C%CE%B1%CE%B3%CE%BD%CE%B7%CF%84%CE%B9%CE%BA%CE%AE_%CE%B1%CE%B9%CF%8E%CF%81%CE%B7%CF%83%CE%B7"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el.wikipedia.org/wiki/%CE%9C%CE%B1%CE%B3%CE%BD%CE%B7%CF%84%CE%B9%CE%BA%CF%8C_%CF%84%CF%81%CE%AD%CE%BD%CE%B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l.wikipedia.org/wiki/%CE%A0%CE%B1%CF%81%CE%B1%CE%BC%CE%B1%CE%B3%CE%BD%CE%B7%CF%84%CE%B9%CF%83%CE%BC%CF%8C%CF%82" TargetMode="External"/><Relationship Id="rId2" Type="http://schemas.openxmlformats.org/officeDocument/2006/relationships/hyperlink" Target="https://el.wikipedia.org/wiki/%CE%A3%CE%B9%CE%B4%CE%B7%CF%81%CE%BF%CE%BC%CE%B1%CE%B3%CE%BD%CE%B7%CF%84%CE%B9%CF%83%CE%BC%CF%8C%CF%82" TargetMode="External"/><Relationship Id="rId1" Type="http://schemas.openxmlformats.org/officeDocument/2006/relationships/slideLayout" Target="../slideLayouts/slideLayout3.xml"/><Relationship Id="rId5" Type="http://schemas.openxmlformats.org/officeDocument/2006/relationships/hyperlink" Target="https://el.wikipedia.org/wiki/%CE%9C%CE%B1%CE%B3%CE%BD%CE%B7%CF%84%CE%B9%CE%BA%CE%AE_%CE%B1%CE%B9%CF%8E%CF%81%CE%B7%CF%83%CE%B7" TargetMode="External"/><Relationship Id="rId4" Type="http://schemas.openxmlformats.org/officeDocument/2006/relationships/hyperlink" Target="https://el.wikipedia.org/wiki/%CE%94%CE%B9%CE%B1%CE%BC%CE%B1%CE%B3%CE%BD%CE%B7%CF%84%CE%B9%CF%83%CE%BC%CF%8C%CF%8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l.wikipedia.org/wiki/%CE%A0%CE%B1%CF%81%CE%B1%CE%BC%CE%B1%CE%B3%CE%BD%CE%B7%CF%84%CE%B9%CF%83%CE%BC%CF%8C%CF%82" TargetMode="External"/><Relationship Id="rId2" Type="http://schemas.openxmlformats.org/officeDocument/2006/relationships/hyperlink" Target="https://el.wikipedia.org/wiki/%CE%9C%CE%B1%CE%B3%CE%BD%CE%B7%CF%84%CE%B9%CE%BA%CF%8C_%CF%84%CF%81%CE%AD%CE%BD%CE%BF" TargetMode="External"/><Relationship Id="rId1" Type="http://schemas.openxmlformats.org/officeDocument/2006/relationships/slideLayout" Target="../slideLayouts/slideLayout3.xml"/><Relationship Id="rId4" Type="http://schemas.openxmlformats.org/officeDocument/2006/relationships/hyperlink" Target="https://el.wikipedia.org/wiki/%CE%94%CE%B9%CE%B1%CE%BC%CE%B1%CE%B3%CE%BD%CE%B7%CF%84%CE%B9%CF%83%CE%BC%CF%8C%CF%82"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KlJsVqc0ywM"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el.wikipedia.org/wiki/Ig_Nobel_Prize" TargetMode="External"/><Relationship Id="rId7" Type="http://schemas.openxmlformats.org/officeDocument/2006/relationships/image" Target="../media/image4.png"/><Relationship Id="rId2" Type="http://schemas.openxmlformats.org/officeDocument/2006/relationships/hyperlink" Target="https://en.wikipedia.org/wiki/Andre_Geim" TargetMode="External"/><Relationship Id="rId1" Type="http://schemas.openxmlformats.org/officeDocument/2006/relationships/slideLayout" Target="../slideLayouts/slideLayout3.xml"/><Relationship Id="rId6" Type="http://schemas.openxmlformats.org/officeDocument/2006/relationships/hyperlink" Target="https://en.wikipedia.org/wiki/Graphene" TargetMode="External"/><Relationship Id="rId5" Type="http://schemas.openxmlformats.org/officeDocument/2006/relationships/hyperlink" Target="https://el.wikipedia.org/wiki/%CE%93%CF%81%CE%B1%CF%86%CE%AD%CE%BD%CE%B9%CE%BF" TargetMode="External"/><Relationship Id="rId4" Type="http://schemas.openxmlformats.org/officeDocument/2006/relationships/hyperlink" Target="https://www.nobelprize.org/prizes/physics/2010/summary/"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search?client=firefox-b-d&amp;q=%CE%A0%CE%B1%CF%81%CE%B1%CE%BC%CE%B1%CE%B3%CE%BD%CE%B7%CF%84%CE%B9%CF%83%CE%BC%CE%BF%CF%8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l.wikipedia.org/wiki/%CE%94%CE%B9%CE%B1%CE%BC%CE%B1%CE%B3%CE%BD%CE%B7%CF%84%CE%B9%CF%83%CE%BC%CF%8C%CF%82" TargetMode="External"/><Relationship Id="rId5" Type="http://schemas.openxmlformats.org/officeDocument/2006/relationships/hyperlink" Target="https://el.wikipedia.org/wiki/%CE%A0%CE%B1%CF%81%CE%B1%CE%BC%CE%B1%CE%B3%CE%BD%CE%B7%CF%84%CE%B9%CF%83%CE%BC%CF%8C%CF%82" TargetMode="External"/><Relationship Id="rId4" Type="http://schemas.openxmlformats.org/officeDocument/2006/relationships/hyperlink" Target="https://el.wikipedia.org/wiki/%CE%A3%CE%B9%CE%B4%CE%B7%CF%81%CE%BF%CE%BC%CE%B1%CE%B3%CE%BD%CE%B7%CF%84%CE%B9%CF%83%CE%BC%CF%8C%CF%82"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el.wikipedia.org/wiki/%CE%A3%CE%B9%CE%B4%CE%B7%CF%81%CE%BF%CE%BC%CE%B1%CE%B3%CE%BD%CE%B7%CF%84%CE%B9%CF%83%CE%BC%CF%8C%CF%8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l.wikipedia.org/wiki/%CE%A0%CE%B1%CF%81%CE%B1%CE%BC%CE%B1%CE%B3%CE%BD%CE%B7%CF%84%CE%B9%CF%83%CE%BC%CF%8C%CF%8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896568" y="867479"/>
            <a:ext cx="9833040" cy="922410"/>
          </a:xfrm>
        </p:spPr>
        <p:txBody>
          <a:bodyPr rtlCol="0" anchor="ctr" anchorCtr="0">
            <a:normAutofit fontScale="90000"/>
          </a:bodyPr>
          <a:lstStyle/>
          <a:p>
            <a:pPr algn="ctr" rtl="0"/>
            <a:r>
              <a:rPr lang="el-GR" sz="3600" b="1" dirty="0">
                <a:latin typeface="Aptos ExtraBold" panose="020B0004020202020204" pitchFamily="34" charset="0"/>
                <a:cs typeface="Aharoni" panose="02010803020104030203" pitchFamily="2" charset="-79"/>
              </a:rPr>
              <a:t>Διαμαγνητισμός</a:t>
            </a:r>
            <a:r>
              <a:rPr lang="en-US" sz="3600" b="1" dirty="0">
                <a:latin typeface="Aharoni" panose="02010803020104030203" pitchFamily="2" charset="-79"/>
                <a:cs typeface="Aharoni" panose="02010803020104030203" pitchFamily="2" charset="-79"/>
              </a:rPr>
              <a:t>:</a:t>
            </a:r>
            <a:br>
              <a:rPr lang="el-GR" b="1" dirty="0">
                <a:latin typeface="Amasis MT Pro Black" panose="02040A04050005020304" pitchFamily="18" charset="0"/>
                <a:cs typeface="Aharoni" panose="02010803020104030203" pitchFamily="2" charset="-79"/>
              </a:rPr>
            </a:br>
            <a:r>
              <a:rPr lang="el-GR" b="1" dirty="0">
                <a:latin typeface="Aptos ExtraBold" panose="020F0502020204030204" pitchFamily="34" charset="0"/>
                <a:cs typeface="Aharoni" panose="02010803020104030203" pitchFamily="2" charset="-79"/>
              </a:rPr>
              <a:t>μια εξωτική ιδιότητα των </a:t>
            </a:r>
            <a:r>
              <a:rPr lang="el-GR" b="1" dirty="0">
                <a:latin typeface="Aptos ExtraBold" panose="020F0502020204030204" pitchFamily="34" charset="0"/>
                <a:cs typeface="Aharoni" panose="02010803020104030203" pitchFamily="2" charset="-79"/>
                <a:hlinkClick r:id="rId3"/>
              </a:rPr>
              <a:t>υλικών;</a:t>
            </a:r>
            <a:endParaRPr lang="el-GR" b="1" dirty="0">
              <a:solidFill>
                <a:schemeClr val="bg1"/>
              </a:solidFill>
              <a:cs typeface="Aharoni" panose="02010803020104030203" pitchFamily="2" charset="-79"/>
            </a:endParaRPr>
          </a:p>
        </p:txBody>
      </p:sp>
      <p:sp>
        <p:nvSpPr>
          <p:cNvPr id="3" name="Υπότιτλος 2"/>
          <p:cNvSpPr>
            <a:spLocks noGrp="1"/>
          </p:cNvSpPr>
          <p:nvPr>
            <p:ph type="subTitle" idx="4294967295"/>
          </p:nvPr>
        </p:nvSpPr>
        <p:spPr>
          <a:xfrm>
            <a:off x="2690510" y="5204011"/>
            <a:ext cx="6313251" cy="1126817"/>
          </a:xfrm>
        </p:spPr>
        <p:txBody>
          <a:bodyPr rtlCol="0">
            <a:noAutofit/>
          </a:bodyPr>
          <a:lstStyle/>
          <a:p>
            <a:pPr marL="0" indent="0" algn="ctr" rtl="0">
              <a:lnSpc>
                <a:spcPct val="100000"/>
              </a:lnSpc>
              <a:buNone/>
            </a:pPr>
            <a:r>
              <a:rPr lang="el-GR" sz="2000" dirty="0">
                <a:solidFill>
                  <a:schemeClr val="bg1"/>
                </a:solidFill>
                <a:latin typeface="Arial Black" panose="020B0A04020102020204" pitchFamily="34" charset="0"/>
              </a:rPr>
              <a:t>Νικόλαος Πετρόπουλος</a:t>
            </a:r>
            <a:r>
              <a:rPr lang="en-US" sz="2000" dirty="0">
                <a:solidFill>
                  <a:schemeClr val="bg1"/>
                </a:solidFill>
                <a:latin typeface="Arial Black" panose="020B0A04020102020204" pitchFamily="34" charset="0"/>
              </a:rPr>
              <a:t> </a:t>
            </a:r>
          </a:p>
          <a:p>
            <a:pPr marL="0" indent="0" algn="ctr" rtl="0">
              <a:lnSpc>
                <a:spcPct val="100000"/>
              </a:lnSpc>
              <a:spcBef>
                <a:spcPts val="0"/>
              </a:spcBef>
              <a:spcAft>
                <a:spcPts val="0"/>
              </a:spcAft>
              <a:buNone/>
            </a:pPr>
            <a:r>
              <a:rPr lang="el-GR" sz="2000" dirty="0">
                <a:solidFill>
                  <a:schemeClr val="bg1"/>
                </a:solidFill>
                <a:latin typeface="Arial Black" panose="020B0A04020102020204" pitchFamily="34" charset="0"/>
              </a:rPr>
              <a:t>Επίκουρος Καθηγητής </a:t>
            </a:r>
            <a:endParaRPr lang="en-US" sz="2000" dirty="0">
              <a:solidFill>
                <a:schemeClr val="bg1"/>
              </a:solidFill>
              <a:latin typeface="Arial Black" panose="020B0A04020102020204" pitchFamily="34" charset="0"/>
            </a:endParaRPr>
          </a:p>
          <a:p>
            <a:pPr marL="0" indent="0" algn="ctr" rtl="0">
              <a:lnSpc>
                <a:spcPct val="100000"/>
              </a:lnSpc>
              <a:spcBef>
                <a:spcPts val="0"/>
              </a:spcBef>
              <a:spcAft>
                <a:spcPts val="0"/>
              </a:spcAft>
              <a:buNone/>
            </a:pPr>
            <a:r>
              <a:rPr lang="el-GR" sz="2000" dirty="0">
                <a:solidFill>
                  <a:schemeClr val="bg1"/>
                </a:solidFill>
                <a:latin typeface="Arial Black" panose="020B0A04020102020204" pitchFamily="34" charset="0"/>
              </a:rPr>
              <a:t>Τμήμα Φυσικής – Πανεπιστήμιο Θεσσαλίας</a:t>
            </a:r>
          </a:p>
        </p:txBody>
      </p:sp>
      <p:pic>
        <p:nvPicPr>
          <p:cNvPr id="4" name="Εικόνα 3"/>
          <p:cNvPicPr>
            <a:picLocks noChangeAspect="1"/>
          </p:cNvPicPr>
          <p:nvPr/>
        </p:nvPicPr>
        <p:blipFill>
          <a:blip r:embed="rId4"/>
          <a:srcRect/>
          <a:stretch/>
        </p:blipFill>
        <p:spPr bwMode="invGray">
          <a:xfrm>
            <a:off x="10433237" y="5068111"/>
            <a:ext cx="1280160" cy="1310440"/>
          </a:xfrm>
          <a:prstGeom prst="rect">
            <a:avLst/>
          </a:prstGeom>
        </p:spPr>
      </p:pic>
      <p:sp>
        <p:nvSpPr>
          <p:cNvPr id="9" name="TextBox 8">
            <a:extLst>
              <a:ext uri="{FF2B5EF4-FFF2-40B4-BE49-F238E27FC236}">
                <a16:creationId xmlns:a16="http://schemas.microsoft.com/office/drawing/2014/main" id="{FCC69C77-7A16-5ECE-3490-90FE0B5D26CE}"/>
              </a:ext>
            </a:extLst>
          </p:cNvPr>
          <p:cNvSpPr txBox="1"/>
          <p:nvPr/>
        </p:nvSpPr>
        <p:spPr>
          <a:xfrm>
            <a:off x="896568" y="450500"/>
            <a:ext cx="10525740" cy="369332"/>
          </a:xfrm>
          <a:prstGeom prst="rect">
            <a:avLst/>
          </a:prstGeom>
          <a:noFill/>
        </p:spPr>
        <p:txBody>
          <a:bodyPr wrap="square">
            <a:spAutoFit/>
          </a:bodyPr>
          <a:lstStyle/>
          <a:p>
            <a:pPr algn="ctr"/>
            <a:r>
              <a:rPr lang="en-US" b="1" dirty="0">
                <a:solidFill>
                  <a:srgbClr val="00B0F0"/>
                </a:solidFill>
                <a:hlinkClick r:id="rId5"/>
              </a:rPr>
              <a:t>4</a:t>
            </a:r>
            <a:r>
              <a:rPr lang="el-GR" b="1" baseline="30000" dirty="0">
                <a:solidFill>
                  <a:srgbClr val="00B0F0"/>
                </a:solidFill>
                <a:hlinkClick r:id="rId5"/>
              </a:rPr>
              <a:t>ο</a:t>
            </a:r>
            <a:r>
              <a:rPr lang="el-GR" b="1" dirty="0">
                <a:solidFill>
                  <a:srgbClr val="00B0F0"/>
                </a:solidFill>
                <a:hlinkClick r:id="rId5"/>
              </a:rPr>
              <a:t> Θερινό Σχολείο «Ήρων» </a:t>
            </a:r>
            <a:r>
              <a:rPr lang="el-GR" b="1" dirty="0">
                <a:solidFill>
                  <a:srgbClr val="00B0F0"/>
                </a:solidFill>
              </a:rPr>
              <a:t>- 1</a:t>
            </a:r>
            <a:r>
              <a:rPr lang="el-GR" b="1" baseline="30000" dirty="0">
                <a:solidFill>
                  <a:srgbClr val="00B0F0"/>
                </a:solidFill>
              </a:rPr>
              <a:t>ο</a:t>
            </a:r>
            <a:r>
              <a:rPr lang="el-GR" b="1" dirty="0">
                <a:solidFill>
                  <a:srgbClr val="00B0F0"/>
                </a:solidFill>
              </a:rPr>
              <a:t> Γυμνάσιο Πύργου (27/8/2024 - 29/8/2024) -  Πύργος Ηλείας</a:t>
            </a:r>
          </a:p>
        </p:txBody>
      </p:sp>
      <p:pic>
        <p:nvPicPr>
          <p:cNvPr id="6" name="Picture 5" descr="A red logo with a person riding a centaur&#10;&#10;Description automatically generated">
            <a:extLst>
              <a:ext uri="{FF2B5EF4-FFF2-40B4-BE49-F238E27FC236}">
                <a16:creationId xmlns:a16="http://schemas.microsoft.com/office/drawing/2014/main" id="{F4F2D4E5-BB3F-C03B-7494-70093850DAF3}"/>
              </a:ext>
            </a:extLst>
          </p:cNvPr>
          <p:cNvPicPr>
            <a:picLocks noChangeAspect="1"/>
          </p:cNvPicPr>
          <p:nvPr/>
        </p:nvPicPr>
        <p:blipFill>
          <a:blip r:embed="rId6"/>
          <a:stretch>
            <a:fillRect/>
          </a:stretch>
        </p:blipFill>
        <p:spPr>
          <a:xfrm>
            <a:off x="478603" y="5127340"/>
            <a:ext cx="1280160" cy="1280160"/>
          </a:xfrm>
          <a:prstGeom prst="rect">
            <a:avLst/>
          </a:prstGeom>
        </p:spPr>
      </p:pic>
      <p:pic>
        <p:nvPicPr>
          <p:cNvPr id="5" name="Picture 4">
            <a:extLst>
              <a:ext uri="{FF2B5EF4-FFF2-40B4-BE49-F238E27FC236}">
                <a16:creationId xmlns:a16="http://schemas.microsoft.com/office/drawing/2014/main" id="{00C38FB6-3262-6001-8BB1-AF58A6CCE890}"/>
              </a:ext>
            </a:extLst>
          </p:cNvPr>
          <p:cNvPicPr>
            <a:picLocks noChangeAspect="1"/>
          </p:cNvPicPr>
          <p:nvPr/>
        </p:nvPicPr>
        <p:blipFill>
          <a:blip r:embed="rId7"/>
          <a:stretch>
            <a:fillRect/>
          </a:stretch>
        </p:blipFill>
        <p:spPr>
          <a:xfrm>
            <a:off x="4220462" y="1991637"/>
            <a:ext cx="3253345" cy="3076474"/>
          </a:xfrm>
          <a:prstGeom prst="rect">
            <a:avLst/>
          </a:prstGeom>
        </p:spPr>
      </p:pic>
    </p:spTree>
    <p:extLst>
      <p:ext uri="{BB962C8B-B14F-4D97-AF65-F5344CB8AC3E}">
        <p14:creationId xmlns:p14="http://schemas.microsoft.com/office/powerpoint/2010/main" val="24718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521208" y="389690"/>
            <a:ext cx="6877119" cy="640080"/>
          </a:xfrm>
        </p:spPr>
        <p:txBody>
          <a:bodyPr rtlCol="0">
            <a:normAutofit/>
          </a:bodyPr>
          <a:lstStyle/>
          <a:p>
            <a:pPr rtl="0"/>
            <a:r>
              <a:rPr lang="el-GR" dirty="0">
                <a:latin typeface="Segoe UI Black" panose="020B0A02040204020203" pitchFamily="34" charset="0"/>
                <a:ea typeface="Segoe UI Black" panose="020B0A02040204020203" pitchFamily="34" charset="0"/>
                <a:hlinkClick r:id="rId3"/>
              </a:rPr>
              <a:t>Διαμαγνητικά (diamagnetic) υλικά</a:t>
            </a:r>
            <a:endParaRPr lang="el-GR" dirty="0">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16" name="Θέση περιεχομένου 17"/>
          <p:cNvSpPr txBox="1">
            <a:spLocks/>
          </p:cNvSpPr>
          <p:nvPr/>
        </p:nvSpPr>
        <p:spPr>
          <a:xfrm>
            <a:off x="521208" y="1472431"/>
            <a:ext cx="5775658" cy="5074284"/>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rtl="0">
              <a:spcAft>
                <a:spcPts val="2000"/>
              </a:spcAft>
              <a:buNone/>
            </a:pPr>
            <a:r>
              <a:rPr lang="el-GR" sz="2000" spc="-30" dirty="0">
                <a:solidFill>
                  <a:prstClr val="black">
                    <a:lumMod val="75000"/>
                    <a:lumOff val="25000"/>
                  </a:prstClr>
                </a:solidFill>
                <a:latin typeface="Segoe UI" panose="020B0502040204020203" pitchFamily="34" charset="0"/>
                <a:cs typeface="Segoe UI" panose="020B0502040204020203" pitchFamily="34" charset="0"/>
              </a:rPr>
              <a:t>Τα διαμαγνητικά (diamagnetic) υλικά δημιουργούν ένα επαγόμενο μαγνητικό πεδίο με αντίθετη κατεύθυνση από το εξωτερικά εφαρμοζόμενο μαγνητικό πεδίο και απωθούνται από το εφαρμοζόμενο μαγνητικό πεδίο. Η αντίθετη συμπεριφορά επιδεικνύεται όπως είπαμε από τα παραμαγνητικά υλικά. </a:t>
            </a:r>
          </a:p>
          <a:p>
            <a:pPr marL="0" indent="0" algn="just" rtl="0">
              <a:spcAft>
                <a:spcPts val="2000"/>
              </a:spcAft>
              <a:buNone/>
            </a:pPr>
            <a:r>
              <a:rPr lang="el-GR" sz="2000" spc="-30" dirty="0">
                <a:solidFill>
                  <a:prstClr val="black">
                    <a:lumMod val="75000"/>
                    <a:lumOff val="25000"/>
                  </a:prstClr>
                </a:solidFill>
                <a:latin typeface="Segoe UI" panose="020B0502040204020203" pitchFamily="34" charset="0"/>
                <a:cs typeface="Segoe UI" panose="020B0502040204020203" pitchFamily="34" charset="0"/>
              </a:rPr>
              <a:t>Ο διαμαγνητισμός είναι ένα φαινόμενο κβαντικής μηχανικής που συμβαίνει σε όλα τα υλικά όταν είναι η μόνη συνεισφορά στον μαγνητισμό το υλικό λέγεται διαμαγνήτης. Αντίθετα με τους σιδηρομαγνήτες, οι διαμαγνήτες δεν είναι μόνιμοι μαγνήτες. Η μαγνητική διαπερατότητα τους είναι μικρότερη από τη διαπερατότητα του κενού. </a:t>
            </a:r>
          </a:p>
          <a:p>
            <a:pPr marL="0" indent="0" algn="just" rtl="0">
              <a:spcAft>
                <a:spcPts val="2000"/>
              </a:spcAft>
              <a:buNone/>
            </a:pPr>
            <a:r>
              <a:rPr lang="el-GR" sz="2000" spc="-30" dirty="0">
                <a:solidFill>
                  <a:prstClr val="black">
                    <a:lumMod val="75000"/>
                    <a:lumOff val="25000"/>
                  </a:prstClr>
                </a:solidFill>
                <a:latin typeface="Segoe UI" panose="020B0502040204020203" pitchFamily="34" charset="0"/>
                <a:cs typeface="Segoe UI" panose="020B0502040204020203" pitchFamily="34" charset="0"/>
              </a:rPr>
              <a:t>Στα περισσότερα υλικά ο διαμαγνητισμός είναι ασθενές φαινόμενο, αλλά ένας υπεραγωγός απωθεί το μαγνητικό πεδίο πλήρως, εκτός από ένα λεπτό στρώμα στην επιφάνεια. </a:t>
            </a:r>
          </a:p>
        </p:txBody>
      </p:sp>
      <p:cxnSp>
        <p:nvCxnSpPr>
          <p:cNvPr id="20" name="Ευθεία γραμμή σύνδεσης 19">
            <a:extLst>
              <a:ext uri="{C183D7F6-B498-43B3-948B-1728B52AA6E4}">
                <adec:decorative xmlns:adec="http://schemas.microsoft.com/office/drawing/2017/decorative" val="1"/>
              </a:ext>
            </a:extLst>
          </p:cNvPr>
          <p:cNvCxnSpPr/>
          <p:nvPr/>
        </p:nvCxnSpPr>
        <p:spPr>
          <a:xfrm>
            <a:off x="6296866" y="1472431"/>
            <a:ext cx="0" cy="4892634"/>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Έλλειψη 10" descr="Μικρός ανοιχτός μπλε κύκλος μέσα σε μεγάλο σκούρο μπλε κύκλο"/>
          <p:cNvSpPr/>
          <p:nvPr/>
        </p:nvSpPr>
        <p:spPr bwMode="ltGray">
          <a:xfrm>
            <a:off x="8086223" y="2796642"/>
            <a:ext cx="2148929" cy="210175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dirty="0">
              <a:ln>
                <a:noFill/>
              </a:ln>
              <a:solidFill>
                <a:sysClr val="windowText" lastClr="000000"/>
              </a:solidFill>
              <a:effectLst/>
              <a:uLnTx/>
              <a:uFillTx/>
            </a:endParaRPr>
          </a:p>
        </p:txBody>
      </p:sp>
      <p:pic>
        <p:nvPicPr>
          <p:cNvPr id="4" name="Picture 3">
            <a:extLst>
              <a:ext uri="{FF2B5EF4-FFF2-40B4-BE49-F238E27FC236}">
                <a16:creationId xmlns:a16="http://schemas.microsoft.com/office/drawing/2014/main" id="{01A6121D-827D-2FE6-51D7-013205BE9BA5}"/>
              </a:ext>
            </a:extLst>
          </p:cNvPr>
          <p:cNvPicPr>
            <a:picLocks noChangeAspect="1"/>
          </p:cNvPicPr>
          <p:nvPr/>
        </p:nvPicPr>
        <p:blipFill>
          <a:blip r:embed="rId4"/>
          <a:stretch>
            <a:fillRect/>
          </a:stretch>
        </p:blipFill>
        <p:spPr>
          <a:xfrm>
            <a:off x="6449440" y="1472432"/>
            <a:ext cx="5145691" cy="4865942"/>
          </a:xfrm>
          <a:prstGeom prst="rect">
            <a:avLst/>
          </a:prstGeom>
        </p:spPr>
      </p:pic>
    </p:spTree>
    <p:extLst>
      <p:ext uri="{BB962C8B-B14F-4D97-AF65-F5344CB8AC3E}">
        <p14:creationId xmlns:p14="http://schemas.microsoft.com/office/powerpoint/2010/main" val="2596833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2A04-2FA9-32FB-0EFC-182A759E00DF}"/>
              </a:ext>
            </a:extLst>
          </p:cNvPr>
          <p:cNvSpPr>
            <a:spLocks noGrp="1"/>
          </p:cNvSpPr>
          <p:nvPr>
            <p:ph type="title"/>
          </p:nvPr>
        </p:nvSpPr>
        <p:spPr>
          <a:xfrm>
            <a:off x="521207" y="448056"/>
            <a:ext cx="10655874" cy="640080"/>
          </a:xfrm>
        </p:spPr>
        <p:txBody>
          <a:bodyPr>
            <a:normAutofit/>
          </a:bodyPr>
          <a:lstStyle/>
          <a:p>
            <a:r>
              <a:rPr lang="el-GR" dirty="0">
                <a:latin typeface="Segoe UI Black" panose="020B0A02040204020203" pitchFamily="34" charset="0"/>
                <a:ea typeface="Segoe UI Black" panose="020B0A02040204020203" pitchFamily="34" charset="0"/>
                <a:hlinkClick r:id="rId2"/>
              </a:rPr>
              <a:t>Διαμαγνητικά (diamagnetic) υλικά</a:t>
            </a:r>
            <a:r>
              <a:rPr lang="el-GR" dirty="0">
                <a:latin typeface="Segoe UI Black" panose="020B0A02040204020203" pitchFamily="34" charset="0"/>
                <a:ea typeface="Segoe UI Black" panose="020B0A02040204020203" pitchFamily="34" charset="0"/>
              </a:rPr>
              <a:t> … συνέχεια</a:t>
            </a:r>
            <a:endParaRPr lang="el-GR" dirty="0"/>
          </a:p>
        </p:txBody>
      </p:sp>
      <p:sp>
        <p:nvSpPr>
          <p:cNvPr id="3" name="Content Placeholder 2">
            <a:extLst>
              <a:ext uri="{FF2B5EF4-FFF2-40B4-BE49-F238E27FC236}">
                <a16:creationId xmlns:a16="http://schemas.microsoft.com/office/drawing/2014/main" id="{653BB38E-5F4F-E442-86CD-0666F1FD3E46}"/>
              </a:ext>
            </a:extLst>
          </p:cNvPr>
          <p:cNvSpPr>
            <a:spLocks noGrp="1"/>
          </p:cNvSpPr>
          <p:nvPr>
            <p:ph sz="quarter" idx="10"/>
          </p:nvPr>
        </p:nvSpPr>
        <p:spPr>
          <a:xfrm>
            <a:off x="379184" y="1264997"/>
            <a:ext cx="5336010" cy="4974337"/>
          </a:xfrm>
        </p:spPr>
        <p:txBody>
          <a:bodyPr>
            <a:normAutofit fontScale="85000" lnSpcReduction="20000"/>
          </a:bodyPr>
          <a:lstStyle/>
          <a:p>
            <a:pPr algn="just"/>
            <a:r>
              <a:rPr lang="el-GR" sz="2100" spc="-30" dirty="0">
                <a:solidFill>
                  <a:prstClr val="black">
                    <a:lumMod val="75000"/>
                    <a:lumOff val="25000"/>
                  </a:prstClr>
                </a:solidFill>
                <a:latin typeface="Segoe UI" panose="020B0502040204020203" pitchFamily="34" charset="0"/>
                <a:cs typeface="Segoe UI" panose="020B0502040204020203" pitchFamily="34" charset="0"/>
              </a:rPr>
              <a:t>Οι διαμαγνήτες ανακαλύφθηκαν πρώτα από τον Σέμπαλντ Γιουστίνους Μπρούγκμανς (Sebald Justinus Brugmans) το 1778, ο οποίος παρατήρησε ότι το βισμούθιο και το αντιμόνιο απωθούνταν από μαγνητικά πεδία. </a:t>
            </a:r>
          </a:p>
          <a:p>
            <a:pPr algn="just"/>
            <a:r>
              <a:rPr lang="el-GR" sz="2100" spc="-30" dirty="0">
                <a:solidFill>
                  <a:prstClr val="black">
                    <a:lumMod val="75000"/>
                    <a:lumOff val="25000"/>
                  </a:prstClr>
                </a:solidFill>
                <a:latin typeface="Segoe UI" panose="020B0502040204020203" pitchFamily="34" charset="0"/>
                <a:cs typeface="Segoe UI" panose="020B0502040204020203" pitchFamily="34" charset="0"/>
              </a:rPr>
              <a:t>Το 1845, ο Μάικλ Φαραντέι έδειξε ότι ήταν μια ιδιότητα της ύλης και κατέληξε ότι κάθε υλικό ανταποκρίνεται (είτε με διαμαγνητικό ή με παραμαγνητικό τρόπο) σε ένα εφαρμοζόμενο μαγνητικό πεδίο. Υιοθέτησε τον όρο διαμαγνητισμός που του πρότεινε ο Γουίλιαμ Χίουελ (William Whewell).</a:t>
            </a:r>
          </a:p>
          <a:p>
            <a:pPr algn="just"/>
            <a:endParaRPr lang="el-GR" dirty="0"/>
          </a:p>
        </p:txBody>
      </p:sp>
      <p:pic>
        <p:nvPicPr>
          <p:cNvPr id="4" name="Picture 3">
            <a:extLst>
              <a:ext uri="{FF2B5EF4-FFF2-40B4-BE49-F238E27FC236}">
                <a16:creationId xmlns:a16="http://schemas.microsoft.com/office/drawing/2014/main" id="{4557B86B-040D-8021-2D50-5B6657217267}"/>
              </a:ext>
            </a:extLst>
          </p:cNvPr>
          <p:cNvPicPr>
            <a:picLocks noChangeAspect="1"/>
          </p:cNvPicPr>
          <p:nvPr/>
        </p:nvPicPr>
        <p:blipFill>
          <a:blip r:embed="rId3"/>
          <a:stretch>
            <a:fillRect/>
          </a:stretch>
        </p:blipFill>
        <p:spPr>
          <a:xfrm>
            <a:off x="5849144" y="1319700"/>
            <a:ext cx="6025434" cy="3407943"/>
          </a:xfrm>
          <a:prstGeom prst="rect">
            <a:avLst/>
          </a:prstGeom>
        </p:spPr>
      </p:pic>
      <p:sp>
        <p:nvSpPr>
          <p:cNvPr id="6" name="TextBox 5">
            <a:extLst>
              <a:ext uri="{FF2B5EF4-FFF2-40B4-BE49-F238E27FC236}">
                <a16:creationId xmlns:a16="http://schemas.microsoft.com/office/drawing/2014/main" id="{A17E116C-8AE7-49C0-135C-E19AB911D4AC}"/>
              </a:ext>
            </a:extLst>
          </p:cNvPr>
          <p:cNvSpPr txBox="1"/>
          <p:nvPr/>
        </p:nvSpPr>
        <p:spPr>
          <a:xfrm>
            <a:off x="379184" y="6225278"/>
            <a:ext cx="117001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B0F0"/>
                </a:solidFill>
                <a:effectLst/>
                <a:uLnTx/>
                <a:uFillTx/>
                <a:latin typeface="Segoe UI"/>
                <a:ea typeface="+mn-ea"/>
                <a:cs typeface="+mn-cs"/>
              </a:rPr>
              <a:t>Μπορείτε να στείλετε τις ερωτήσεις σας μέσω του </a:t>
            </a:r>
            <a:r>
              <a:rPr kumimoji="0" lang="en-US" sz="1800" b="1" i="0" u="none" strike="noStrike" kern="1200" cap="none" spc="0" normalizeH="0" baseline="0" noProof="0" dirty="0">
                <a:ln>
                  <a:noFill/>
                </a:ln>
                <a:solidFill>
                  <a:srgbClr val="00B0F0"/>
                </a:solidFill>
                <a:effectLst/>
                <a:uLnTx/>
                <a:uFillTx/>
                <a:latin typeface="Segoe UI"/>
                <a:ea typeface="+mn-ea"/>
                <a:cs typeface="+mn-cs"/>
              </a:rPr>
              <a:t>link:</a:t>
            </a:r>
            <a:r>
              <a:rPr kumimoji="0" lang="el-GR" sz="1800" b="1" i="0" u="none" strike="noStrike" kern="1200" cap="none" spc="0" normalizeH="0" baseline="0" noProof="0" dirty="0">
                <a:ln>
                  <a:noFill/>
                </a:ln>
                <a:solidFill>
                  <a:srgbClr val="00B0F0"/>
                </a:solidFill>
                <a:effectLst/>
                <a:uLnTx/>
                <a:uFillTx/>
                <a:latin typeface="Segoe UI"/>
                <a:ea typeface="+mn-ea"/>
                <a:cs typeface="+mn-cs"/>
              </a:rPr>
              <a:t> </a:t>
            </a:r>
            <a:r>
              <a:rPr kumimoji="0" lang="en-US" sz="1800" b="1" i="0" u="none" strike="noStrike" kern="1200" cap="none" spc="0" normalizeH="0" baseline="0" noProof="0" dirty="0">
                <a:ln>
                  <a:noFill/>
                </a:ln>
                <a:solidFill>
                  <a:srgbClr val="00B0F0"/>
                </a:solidFill>
                <a:effectLst/>
                <a:uLnTx/>
                <a:uFillTx/>
                <a:latin typeface="Segoe UI"/>
                <a:ea typeface="+mn-ea"/>
                <a:cs typeface="+mn-cs"/>
              </a:rPr>
              <a:t>http://npetropoulos.users.uth.gr/4heronschool/</a:t>
            </a:r>
            <a:endParaRPr kumimoji="0" lang="el-GR" sz="1800" b="1" i="0" u="none" strike="noStrike" kern="1200" cap="none" spc="0" normalizeH="0" baseline="0" noProof="0" dirty="0">
              <a:ln>
                <a:noFill/>
              </a:ln>
              <a:solidFill>
                <a:srgbClr val="00B0F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CC03CA78-031A-9980-9A61-FE60A55DF084}"/>
              </a:ext>
            </a:extLst>
          </p:cNvPr>
          <p:cNvSpPr txBox="1"/>
          <p:nvPr/>
        </p:nvSpPr>
        <p:spPr>
          <a:xfrm>
            <a:off x="5936303" y="5020470"/>
            <a:ext cx="572310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hlinkClick r:id="rId4"/>
              </a:rPr>
              <a:t>Michael Faraday, FRS </a:t>
            </a:r>
            <a:r>
              <a:rPr lang="en-US" dirty="0">
                <a:hlinkClick r:id="rId4"/>
              </a:rPr>
              <a:t>(22/09/1791 – 25/08/1867)</a:t>
            </a:r>
            <a:endParaRPr kumimoji="0" lang="el-GR" sz="1800" b="1" i="0" u="none" strike="noStrike" kern="1200" cap="none" spc="0" normalizeH="0" baseline="0" noProof="0" dirty="0">
              <a:ln>
                <a:noFill/>
              </a:ln>
              <a:solidFill>
                <a:srgbClr val="00B0F0"/>
              </a:solidFill>
              <a:effectLst/>
              <a:uLnTx/>
              <a:uFillTx/>
              <a:latin typeface="Segoe UI"/>
              <a:ea typeface="+mn-ea"/>
              <a:cs typeface="+mn-cs"/>
            </a:endParaRPr>
          </a:p>
        </p:txBody>
      </p:sp>
    </p:spTree>
    <p:extLst>
      <p:ext uri="{BB962C8B-B14F-4D97-AF65-F5344CB8AC3E}">
        <p14:creationId xmlns:p14="http://schemas.microsoft.com/office/powerpoint/2010/main" val="4197128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a:xfrm>
            <a:off x="521207" y="448056"/>
            <a:ext cx="10780777" cy="640080"/>
          </a:xfrm>
        </p:spPr>
        <p:txBody>
          <a:bodyPr rtlCol="0">
            <a:noAutofit/>
          </a:bodyPr>
          <a:lstStyle/>
          <a:p>
            <a:pPr rtl="0"/>
            <a:r>
              <a:rPr lang="el-GR" dirty="0">
                <a:latin typeface="Segoe UI Black" panose="020B0A02040204020203" pitchFamily="34" charset="0"/>
                <a:ea typeface="Segoe UI Black" panose="020B0A02040204020203" pitchFamily="34" charset="0"/>
                <a:cs typeface="Segoe UI Light" panose="020B0502040204020203" pitchFamily="34" charset="0"/>
                <a:hlinkClick r:id="rId3"/>
              </a:rPr>
              <a:t>Τα διαμαγνητικά υλικά απωθούνται από έναν μαγνήτη</a:t>
            </a:r>
            <a:r>
              <a:rPr lang="en-US" dirty="0">
                <a:latin typeface="Segoe UI Black" panose="020B0A02040204020203" pitchFamily="34" charset="0"/>
                <a:ea typeface="Segoe UI Black" panose="020B0A02040204020203" pitchFamily="34" charset="0"/>
                <a:cs typeface="Segoe UI Light" panose="020B0502040204020203" pitchFamily="34" charset="0"/>
                <a:hlinkClick r:id="rId3"/>
              </a:rPr>
              <a:t>!!!</a:t>
            </a:r>
            <a:endParaRPr lang="el-GR" dirty="0">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38" name="Θέση περιεχομένου 17"/>
          <p:cNvSpPr txBox="1">
            <a:spLocks/>
          </p:cNvSpPr>
          <p:nvPr/>
        </p:nvSpPr>
        <p:spPr>
          <a:xfrm>
            <a:off x="521207" y="2448836"/>
            <a:ext cx="5937959" cy="2706824"/>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rtl="0">
              <a:lnSpc>
                <a:spcPct val="150000"/>
              </a:lnSpc>
              <a:spcAft>
                <a:spcPts val="600"/>
              </a:spcAft>
              <a:buNone/>
              <a:defRPr/>
            </a:pPr>
            <a:r>
              <a:rPr lang="el-GR" sz="2400" dirty="0">
                <a:solidFill>
                  <a:prstClr val="black">
                    <a:lumMod val="75000"/>
                    <a:lumOff val="25000"/>
                  </a:prstClr>
                </a:solidFill>
                <a:latin typeface="Segoe UI" panose="020B0502040204020203" pitchFamily="34" charset="0"/>
                <a:cs typeface="Segoe UI" panose="020B0502040204020203" pitchFamily="34" charset="0"/>
              </a:rPr>
              <a:t>Τα διαμαγνητικά υλικά απωθούνται από έναν μαγνήτη, σε αντίθεση με τα μαγνητικά υλικά (όπως ο σίδηρος), τα οποία έλκονται από έναν μαγνήτη. </a:t>
            </a:r>
            <a:endParaRPr lang="el-GR" sz="2400" dirty="0">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4266AD2B-15CC-F440-3AB2-A7C381E938AE}"/>
              </a:ext>
            </a:extLst>
          </p:cNvPr>
          <p:cNvPicPr>
            <a:picLocks noChangeAspect="1"/>
          </p:cNvPicPr>
          <p:nvPr/>
        </p:nvPicPr>
        <p:blipFill>
          <a:blip r:embed="rId4"/>
          <a:stretch>
            <a:fillRect/>
          </a:stretch>
        </p:blipFill>
        <p:spPr>
          <a:xfrm>
            <a:off x="7114769" y="1291752"/>
            <a:ext cx="3848303" cy="4897840"/>
          </a:xfrm>
          <a:prstGeom prst="rect">
            <a:avLst/>
          </a:prstGeom>
        </p:spPr>
      </p:pic>
      <p:sp>
        <p:nvSpPr>
          <p:cNvPr id="4" name="TextBox 3">
            <a:extLst>
              <a:ext uri="{FF2B5EF4-FFF2-40B4-BE49-F238E27FC236}">
                <a16:creationId xmlns:a16="http://schemas.microsoft.com/office/drawing/2014/main" id="{70CCA5CF-E5E8-BF3B-6FC4-1CC4B2CE3494}"/>
              </a:ext>
            </a:extLst>
          </p:cNvPr>
          <p:cNvSpPr txBox="1"/>
          <p:nvPr/>
        </p:nvSpPr>
        <p:spPr>
          <a:xfrm>
            <a:off x="291830" y="6189592"/>
            <a:ext cx="11537003" cy="369332"/>
          </a:xfrm>
          <a:prstGeom prst="rect">
            <a:avLst/>
          </a:prstGeom>
          <a:noFill/>
        </p:spPr>
        <p:txBody>
          <a:bodyPr wrap="square">
            <a:spAutoFit/>
          </a:bodyPr>
          <a:lstStyle/>
          <a:p>
            <a:r>
              <a:rPr lang="el-GR" b="1" dirty="0">
                <a:solidFill>
                  <a:srgbClr val="00B0F0"/>
                </a:solidFill>
              </a:rPr>
              <a:t>Μπορείτε να στείλετε τις ερωτήσεις σας μέσω του </a:t>
            </a:r>
            <a:r>
              <a:rPr lang="en-US" b="1" dirty="0">
                <a:solidFill>
                  <a:srgbClr val="00B0F0"/>
                </a:solidFill>
              </a:rPr>
              <a:t>link: http://npetropoulos.users.uth.gr/4heronschool/</a:t>
            </a:r>
            <a:endParaRPr lang="el-GR" b="1" dirty="0">
              <a:solidFill>
                <a:srgbClr val="00B0F0"/>
              </a:solidFill>
            </a:endParaRPr>
          </a:p>
        </p:txBody>
      </p:sp>
    </p:spTree>
    <p:extLst>
      <p:ext uri="{BB962C8B-B14F-4D97-AF65-F5344CB8AC3E}">
        <p14:creationId xmlns:p14="http://schemas.microsoft.com/office/powerpoint/2010/main" val="345761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521207" y="448056"/>
            <a:ext cx="8963261" cy="640080"/>
          </a:xfrm>
        </p:spPr>
        <p:txBody>
          <a:bodyPr rtlCol="0">
            <a:normAutofit/>
          </a:bodyPr>
          <a:lstStyle/>
          <a:p>
            <a:pPr rtl="0"/>
            <a:r>
              <a:rPr lang="el-GR" sz="3100" dirty="0">
                <a:solidFill>
                  <a:prstClr val="black">
                    <a:lumMod val="75000"/>
                    <a:lumOff val="25000"/>
                  </a:prstClr>
                </a:solidFill>
                <a:latin typeface="Segoe UI Black" panose="020B0A02040204020203" pitchFamily="34" charset="0"/>
                <a:ea typeface="Segoe UI Black" panose="020B0A02040204020203" pitchFamily="34" charset="0"/>
                <a:cs typeface="Segoe UI" panose="020B0502040204020203" pitchFamily="34" charset="0"/>
                <a:hlinkClick r:id="rId3"/>
              </a:rPr>
              <a:t>Μαγνητική ανύψωση (</a:t>
            </a:r>
            <a:r>
              <a:rPr lang="en-US" sz="3100" dirty="0">
                <a:solidFill>
                  <a:prstClr val="black">
                    <a:lumMod val="75000"/>
                    <a:lumOff val="25000"/>
                  </a:prstClr>
                </a:solidFill>
                <a:latin typeface="Segoe UI Black" panose="020B0A02040204020203" pitchFamily="34" charset="0"/>
                <a:ea typeface="Segoe UI Black" panose="020B0A02040204020203" pitchFamily="34" charset="0"/>
                <a:cs typeface="Segoe UI" panose="020B0502040204020203" pitchFamily="34" charset="0"/>
                <a:hlinkClick r:id="rId3"/>
              </a:rPr>
              <a:t>Magnetic levitation)</a:t>
            </a:r>
            <a:endParaRPr lang="el-GR" dirty="0">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5" name="Θέση περιεχομένου 4"/>
          <p:cNvSpPr>
            <a:spLocks noGrp="1"/>
          </p:cNvSpPr>
          <p:nvPr>
            <p:ph sz="half" idx="4294967295"/>
          </p:nvPr>
        </p:nvSpPr>
        <p:spPr>
          <a:xfrm>
            <a:off x="541609" y="1431010"/>
            <a:ext cx="4759965" cy="5155076"/>
          </a:xfrm>
        </p:spPr>
        <p:txBody>
          <a:bodyPr vert="horz" lIns="91440" tIns="45720" rIns="91440" bIns="45720" rtlCol="0">
            <a:normAutofit fontScale="25000" lnSpcReduction="20000"/>
          </a:bodyPr>
          <a:lstStyle/>
          <a:p>
            <a:pPr algn="just"/>
            <a:r>
              <a:rPr lang="el-GR" sz="6400" b="1" dirty="0"/>
              <a:t>Μαγνητική ανύψωση (Magnetic levitation)</a:t>
            </a:r>
            <a:r>
              <a:rPr lang="el-GR" sz="6400" dirty="0"/>
              <a:t>, </a:t>
            </a:r>
            <a:r>
              <a:rPr lang="el-GR" sz="6400" b="1" dirty="0"/>
              <a:t>maglev</a:t>
            </a:r>
            <a:r>
              <a:rPr lang="el-GR" sz="6400" dirty="0"/>
              <a:t>, ή </a:t>
            </a:r>
            <a:r>
              <a:rPr lang="el-GR" sz="6400" b="1" dirty="0"/>
              <a:t>μαγνητική αιώρηση (magnetic suspension)</a:t>
            </a:r>
            <a:r>
              <a:rPr lang="el-GR" sz="6400" dirty="0"/>
              <a:t> είναι μια μέθοδος με την οποία ένα αντικείμενο αιωρείται χωρίς υποστήριξη πέρα από μαγνητικά πεδία. Η μαγνητική δύναμη χρησιμοποιείται για να εξουδετερώσει τις επιπτώσεις της επιτάχυνσης της βαρύτητας και οποιονδήποτε άλλων επιταχύνσεων</a:t>
            </a:r>
            <a:r>
              <a:rPr lang="el-GR" sz="4900" dirty="0"/>
              <a:t>. </a:t>
            </a:r>
          </a:p>
          <a:p>
            <a:pPr algn="just"/>
            <a:r>
              <a:rPr lang="el-GR" sz="6400" b="1" dirty="0"/>
              <a:t>Δύο θέματα</a:t>
            </a:r>
            <a:r>
              <a:rPr lang="el-GR" sz="6400" dirty="0"/>
              <a:t> που υπάρχουν στην μαγνητική αιώρηση είναι α. οι </a:t>
            </a:r>
            <a:r>
              <a:rPr lang="el-GR" sz="6400" b="1" i="1" dirty="0"/>
              <a:t>δυνάμεις ανύψωσης</a:t>
            </a:r>
            <a:r>
              <a:rPr lang="el-GR" sz="6400" i="1" dirty="0"/>
              <a:t>, </a:t>
            </a:r>
            <a:r>
              <a:rPr lang="el-GR" sz="6400" dirty="0"/>
              <a:t>που παρέχουν μια ανοδική δύναμη αρκετή να εξουδετερώσει τη βαρύτητα και β. η </a:t>
            </a:r>
            <a:r>
              <a:rPr lang="el-GR" sz="6400" b="1" i="1" dirty="0"/>
              <a:t>σταθερότητα</a:t>
            </a:r>
            <a:r>
              <a:rPr lang="el-GR" sz="6400" i="1" dirty="0"/>
              <a:t>, </a:t>
            </a:r>
            <a:r>
              <a:rPr lang="el-GR" sz="6400" dirty="0"/>
              <a:t>που εξασφαλίζει ότι το σύστημα δεν θα ολισθήσει ή δεν θα αναποδογυρίσει αυθόρμητα. </a:t>
            </a:r>
          </a:p>
          <a:p>
            <a:pPr marL="0" indent="0" rtl="0">
              <a:lnSpc>
                <a:spcPts val="1800"/>
              </a:lnSpc>
              <a:spcBef>
                <a:spcPts val="1000"/>
              </a:spcBef>
              <a:spcAft>
                <a:spcPts val="600"/>
              </a:spcAft>
              <a:buNone/>
            </a:pPr>
            <a:endParaRPr lang="el-GR" sz="1200" dirty="0">
              <a:solidFill>
                <a:prstClr val="black">
                  <a:lumMod val="75000"/>
                  <a:lumOff val="25000"/>
                </a:prstClr>
              </a:solidFill>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38DE1BB1-A659-EDE2-3A4D-86DA133311DA}"/>
              </a:ext>
            </a:extLst>
          </p:cNvPr>
          <p:cNvPicPr>
            <a:picLocks noChangeAspect="1"/>
          </p:cNvPicPr>
          <p:nvPr/>
        </p:nvPicPr>
        <p:blipFill>
          <a:blip r:embed="rId4"/>
          <a:stretch>
            <a:fillRect/>
          </a:stretch>
        </p:blipFill>
        <p:spPr>
          <a:xfrm>
            <a:off x="5572697" y="1254869"/>
            <a:ext cx="6226954" cy="5155076"/>
          </a:xfrm>
          <a:prstGeom prst="rect">
            <a:avLst/>
          </a:prstGeom>
        </p:spPr>
      </p:pic>
    </p:spTree>
    <p:extLst>
      <p:ext uri="{BB962C8B-B14F-4D97-AF65-F5344CB8AC3E}">
        <p14:creationId xmlns:p14="http://schemas.microsoft.com/office/powerpoint/2010/main" val="958036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7BA5-08FC-5A7A-F0B3-30A1245AA536}"/>
              </a:ext>
            </a:extLst>
          </p:cNvPr>
          <p:cNvSpPr>
            <a:spLocks noGrp="1"/>
          </p:cNvSpPr>
          <p:nvPr>
            <p:ph type="title"/>
          </p:nvPr>
        </p:nvSpPr>
        <p:spPr>
          <a:xfrm>
            <a:off x="521207" y="448056"/>
            <a:ext cx="11022216" cy="592804"/>
          </a:xfrm>
        </p:spPr>
        <p:txBody>
          <a:bodyPr/>
          <a:lstStyle/>
          <a:p>
            <a:r>
              <a:rPr lang="el-GR" dirty="0">
                <a:latin typeface="Segoe UI Black" panose="020B0A02040204020203" pitchFamily="34" charset="0"/>
                <a:ea typeface="Segoe UI Black" panose="020B0A02040204020203" pitchFamily="34" charset="0"/>
                <a:hlinkClick r:id="rId2"/>
              </a:rPr>
              <a:t>Μαγνητικά τρένα</a:t>
            </a:r>
            <a:endParaRPr lang="el-GR" dirty="0">
              <a:latin typeface="Segoe UI Black" panose="020B0A02040204020203" pitchFamily="34" charset="0"/>
              <a:ea typeface="Segoe UI Black" panose="020B0A02040204020203" pitchFamily="34" charset="0"/>
            </a:endParaRPr>
          </a:p>
        </p:txBody>
      </p:sp>
      <p:pic>
        <p:nvPicPr>
          <p:cNvPr id="5" name="Content Placeholder 4" descr="A train on a track&#10;&#10;Description automatically generated">
            <a:extLst>
              <a:ext uri="{FF2B5EF4-FFF2-40B4-BE49-F238E27FC236}">
                <a16:creationId xmlns:a16="http://schemas.microsoft.com/office/drawing/2014/main" id="{35701163-2D98-9112-D09D-14768129EE30}"/>
              </a:ext>
            </a:extLst>
          </p:cNvPr>
          <p:cNvPicPr>
            <a:picLocks noGrp="1" noChangeAspect="1"/>
          </p:cNvPicPr>
          <p:nvPr>
            <p:ph sz="quarter" idx="10"/>
          </p:nvPr>
        </p:nvPicPr>
        <p:blipFill>
          <a:blip r:embed="rId3"/>
          <a:stretch>
            <a:fillRect/>
          </a:stretch>
        </p:blipFill>
        <p:spPr>
          <a:xfrm>
            <a:off x="6096000" y="1291371"/>
            <a:ext cx="5700343" cy="4275257"/>
          </a:xfrm>
        </p:spPr>
      </p:pic>
      <p:sp>
        <p:nvSpPr>
          <p:cNvPr id="7" name="TextBox 6">
            <a:extLst>
              <a:ext uri="{FF2B5EF4-FFF2-40B4-BE49-F238E27FC236}">
                <a16:creationId xmlns:a16="http://schemas.microsoft.com/office/drawing/2014/main" id="{98C943C9-70E1-E929-0AE4-B25A2999FD17}"/>
              </a:ext>
            </a:extLst>
          </p:cNvPr>
          <p:cNvSpPr txBox="1"/>
          <p:nvPr/>
        </p:nvSpPr>
        <p:spPr>
          <a:xfrm>
            <a:off x="521207" y="1385298"/>
            <a:ext cx="5266750" cy="4524315"/>
          </a:xfrm>
          <a:prstGeom prst="rect">
            <a:avLst/>
          </a:prstGeom>
          <a:noFill/>
        </p:spPr>
        <p:txBody>
          <a:bodyPr wrap="square">
            <a:spAutoFit/>
          </a:bodyPr>
          <a:lstStyle/>
          <a:p>
            <a:pPr algn="just"/>
            <a:r>
              <a:rPr lang="el-GR" sz="2400" dirty="0"/>
              <a:t>Τα τρένα μαγνητικής αιώρησης (magnetic levitation train</a:t>
            </a:r>
            <a:r>
              <a:rPr lang="en-US" sz="2400" dirty="0"/>
              <a:t>s</a:t>
            </a:r>
            <a:r>
              <a:rPr lang="el-GR" sz="2400" dirty="0"/>
              <a:t> ή αλλιώς Ε</a:t>
            </a:r>
            <a:r>
              <a:rPr lang="en-US" sz="2400" dirty="0"/>
              <a:t>lectro</a:t>
            </a:r>
            <a:r>
              <a:rPr lang="el-GR" sz="2400" dirty="0"/>
              <a:t>Μ</a:t>
            </a:r>
            <a:r>
              <a:rPr lang="en-US" sz="2400" dirty="0"/>
              <a:t>agnetic Suspension</a:t>
            </a:r>
            <a:r>
              <a:rPr lang="el-GR" sz="2400" dirty="0"/>
              <a:t> - EMS </a:t>
            </a:r>
            <a:r>
              <a:rPr lang="en-US" sz="2400" dirty="0"/>
              <a:t>) </a:t>
            </a:r>
            <a:r>
              <a:rPr lang="el-GR" sz="2400" dirty="0"/>
              <a:t>βασίζονται στο είδος αιώρησης όπου το τρένο περιβάλλει την σιδηροτροχιά και ωθείται προς τα πάνω από κάτω. </a:t>
            </a:r>
          </a:p>
          <a:p>
            <a:pPr algn="just"/>
            <a:endParaRPr lang="el-GR" sz="2400" dirty="0"/>
          </a:p>
          <a:p>
            <a:pPr algn="just"/>
            <a:r>
              <a:rPr lang="el-GR" sz="2400" dirty="0"/>
              <a:t>Ειδικός μηχανισμός, που λέγεται σερβομηχανισμός, ελέγχει πλήρως  την ασφαλή διατήρηση σε σταθερή απόσταση από τη σιδηροτροχιά. </a:t>
            </a:r>
          </a:p>
        </p:txBody>
      </p:sp>
      <p:sp>
        <p:nvSpPr>
          <p:cNvPr id="11" name="TextBox 10">
            <a:extLst>
              <a:ext uri="{FF2B5EF4-FFF2-40B4-BE49-F238E27FC236}">
                <a16:creationId xmlns:a16="http://schemas.microsoft.com/office/drawing/2014/main" id="{68765065-89A5-2B55-8412-0143D06FA9FD}"/>
              </a:ext>
            </a:extLst>
          </p:cNvPr>
          <p:cNvSpPr txBox="1"/>
          <p:nvPr/>
        </p:nvSpPr>
        <p:spPr>
          <a:xfrm>
            <a:off x="216390" y="6225278"/>
            <a:ext cx="11631850" cy="369332"/>
          </a:xfrm>
          <a:prstGeom prst="rect">
            <a:avLst/>
          </a:prstGeom>
          <a:noFill/>
        </p:spPr>
        <p:txBody>
          <a:bodyPr wrap="square">
            <a:spAutoFit/>
          </a:bodyPr>
          <a:lstStyle/>
          <a:p>
            <a:r>
              <a:rPr lang="el-GR" b="1" dirty="0">
                <a:solidFill>
                  <a:srgbClr val="00B0F0"/>
                </a:solidFill>
              </a:rPr>
              <a:t>Μπορείτε να στείλετε τις ερωτήσεις σας μέσω του </a:t>
            </a:r>
            <a:r>
              <a:rPr lang="en-US" b="1" dirty="0">
                <a:solidFill>
                  <a:srgbClr val="00B0F0"/>
                </a:solidFill>
              </a:rPr>
              <a:t>link: http://npetropoulos.users.uth.gr/4heronschool/</a:t>
            </a:r>
            <a:endParaRPr lang="el-GR" b="1" dirty="0">
              <a:solidFill>
                <a:srgbClr val="00B0F0"/>
              </a:solidFill>
            </a:endParaRPr>
          </a:p>
        </p:txBody>
      </p:sp>
    </p:spTree>
    <p:extLst>
      <p:ext uri="{BB962C8B-B14F-4D97-AF65-F5344CB8AC3E}">
        <p14:creationId xmlns:p14="http://schemas.microsoft.com/office/powerpoint/2010/main" val="1797592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64A6-0249-114E-7C0E-88BF3938625F}"/>
              </a:ext>
            </a:extLst>
          </p:cNvPr>
          <p:cNvSpPr>
            <a:spLocks noGrp="1"/>
          </p:cNvSpPr>
          <p:nvPr>
            <p:ph type="title"/>
          </p:nvPr>
        </p:nvSpPr>
        <p:spPr>
          <a:xfrm>
            <a:off x="2243003" y="962260"/>
            <a:ext cx="6876288" cy="640080"/>
          </a:xfrm>
        </p:spPr>
        <p:txBody>
          <a:bodyPr>
            <a:normAutofit fontScale="90000"/>
          </a:bodyPr>
          <a:lstStyle/>
          <a:p>
            <a:pPr algn="ctr">
              <a:lnSpc>
                <a:spcPct val="200000"/>
              </a:lnSpc>
            </a:pPr>
            <a:r>
              <a:rPr lang="el-GR" dirty="0"/>
              <a:t>ΒΙΒΛΙΟΓΡΑΦΙΑ</a:t>
            </a:r>
          </a:p>
        </p:txBody>
      </p:sp>
      <p:sp>
        <p:nvSpPr>
          <p:cNvPr id="3" name="Content Placeholder 2">
            <a:extLst>
              <a:ext uri="{FF2B5EF4-FFF2-40B4-BE49-F238E27FC236}">
                <a16:creationId xmlns:a16="http://schemas.microsoft.com/office/drawing/2014/main" id="{39F1E942-2B22-1C00-80D9-223E5CFD4C94}"/>
              </a:ext>
            </a:extLst>
          </p:cNvPr>
          <p:cNvSpPr>
            <a:spLocks noGrp="1"/>
          </p:cNvSpPr>
          <p:nvPr>
            <p:ph sz="quarter" idx="13"/>
          </p:nvPr>
        </p:nvSpPr>
        <p:spPr>
          <a:xfrm>
            <a:off x="539496" y="2560320"/>
            <a:ext cx="11357432" cy="3977640"/>
          </a:xfrm>
        </p:spPr>
        <p:txBody>
          <a:bodyPr>
            <a:normAutofit/>
          </a:bodyPr>
          <a:lstStyle/>
          <a:p>
            <a:pPr>
              <a:lnSpc>
                <a:spcPct val="100000"/>
              </a:lnSpc>
            </a:pPr>
            <a:r>
              <a:rPr lang="el-GR" dirty="0">
                <a:latin typeface="+mn-lt"/>
                <a:cs typeface="Segoe UI" panose="020B0502040204020203" pitchFamily="34" charset="0"/>
              </a:rPr>
              <a:t>Η βιβλιογραφία προέρχεται κυρίως από την </a:t>
            </a:r>
            <a:r>
              <a:rPr lang="en-US" dirty="0">
                <a:latin typeface="+mn-lt"/>
                <a:cs typeface="Segoe UI" panose="020B0502040204020203" pitchFamily="34" charset="0"/>
              </a:rPr>
              <a:t>Wikipedia</a:t>
            </a:r>
            <a:r>
              <a:rPr lang="el-GR" dirty="0">
                <a:latin typeface="+mn-lt"/>
                <a:cs typeface="Segoe UI" panose="020B0502040204020203" pitchFamily="34" charset="0"/>
              </a:rPr>
              <a:t> έτσι ώστε να είναι εύκολα προσβάσιμη από όλους, ενώ όλα τα παρακάτω </a:t>
            </a:r>
            <a:r>
              <a:rPr lang="en-US" dirty="0">
                <a:latin typeface="+mn-lt"/>
                <a:cs typeface="Segoe UI" panose="020B0502040204020203" pitchFamily="34" charset="0"/>
              </a:rPr>
              <a:t>links </a:t>
            </a:r>
            <a:r>
              <a:rPr lang="el-GR" dirty="0">
                <a:latin typeface="+mn-lt"/>
                <a:cs typeface="Segoe UI" panose="020B0502040204020203" pitchFamily="34" charset="0"/>
              </a:rPr>
              <a:t>είναι ενεργά …</a:t>
            </a:r>
            <a:endParaRPr lang="en-US" dirty="0">
              <a:latin typeface="+mn-lt"/>
              <a:cs typeface="Segoe UI" panose="020B0502040204020203" pitchFamily="34" charset="0"/>
            </a:endParaRPr>
          </a:p>
          <a:p>
            <a:pPr>
              <a:lnSpc>
                <a:spcPct val="100000"/>
              </a:lnSpc>
            </a:pPr>
            <a:r>
              <a:rPr lang="en-US" dirty="0">
                <a:latin typeface="+mn-lt"/>
              </a:rPr>
              <a:t>[1]</a:t>
            </a:r>
            <a:r>
              <a:rPr lang="el-GR" dirty="0">
                <a:latin typeface="+mn-lt"/>
              </a:rPr>
              <a:t>  </a:t>
            </a:r>
            <a:r>
              <a:rPr lang="el-GR" dirty="0">
                <a:latin typeface="+mn-lt"/>
                <a:hlinkClick r:id="rId2"/>
              </a:rPr>
              <a:t>Σιδηρομαγνητισμός</a:t>
            </a:r>
            <a:endParaRPr lang="el-GR" dirty="0">
              <a:latin typeface="+mn-lt"/>
            </a:endParaRPr>
          </a:p>
          <a:p>
            <a:pPr>
              <a:lnSpc>
                <a:spcPct val="100000"/>
              </a:lnSpc>
            </a:pPr>
            <a:r>
              <a:rPr lang="el-GR" dirty="0">
                <a:latin typeface="+mn-lt"/>
              </a:rPr>
              <a:t>[2]  </a:t>
            </a:r>
            <a:r>
              <a:rPr lang="el-GR" dirty="0">
                <a:latin typeface="+mn-lt"/>
                <a:hlinkClick r:id="rId3"/>
              </a:rPr>
              <a:t>Παραμαγνητισμός</a:t>
            </a:r>
            <a:endParaRPr lang="en-US" dirty="0">
              <a:latin typeface="+mn-lt"/>
            </a:endParaRPr>
          </a:p>
          <a:p>
            <a:pPr>
              <a:lnSpc>
                <a:spcPct val="100000"/>
              </a:lnSpc>
            </a:pPr>
            <a:r>
              <a:rPr lang="en-US" dirty="0">
                <a:latin typeface="+mn-lt"/>
              </a:rPr>
              <a:t>[3] </a:t>
            </a:r>
            <a:r>
              <a:rPr lang="el-GR" dirty="0">
                <a:latin typeface="+mn-lt"/>
              </a:rPr>
              <a:t> </a:t>
            </a:r>
            <a:r>
              <a:rPr lang="el-GR" dirty="0">
                <a:latin typeface="+mn-lt"/>
                <a:hlinkClick r:id="rId4"/>
              </a:rPr>
              <a:t>Διαμαγνητισμός </a:t>
            </a:r>
            <a:endParaRPr lang="en-US" dirty="0">
              <a:latin typeface="+mn-lt"/>
            </a:endParaRPr>
          </a:p>
          <a:p>
            <a:pPr>
              <a:lnSpc>
                <a:spcPct val="100000"/>
              </a:lnSpc>
            </a:pPr>
            <a:r>
              <a:rPr lang="en-US" dirty="0">
                <a:latin typeface="+mn-lt"/>
              </a:rPr>
              <a:t>[4]  </a:t>
            </a:r>
            <a:r>
              <a:rPr lang="el-GR" dirty="0">
                <a:latin typeface="+mn-lt"/>
                <a:hlinkClick r:id="rId5"/>
              </a:rPr>
              <a:t>Μαγνητική αιώρηση</a:t>
            </a:r>
            <a:endParaRPr lang="en-US" dirty="0">
              <a:latin typeface="+mn-lt"/>
            </a:endParaRPr>
          </a:p>
          <a:p>
            <a:pPr>
              <a:lnSpc>
                <a:spcPct val="100000"/>
              </a:lnSpc>
            </a:pPr>
            <a:endParaRPr lang="el-GR" dirty="0">
              <a:latin typeface="+mn-lt"/>
            </a:endParaRPr>
          </a:p>
        </p:txBody>
      </p:sp>
    </p:spTree>
    <p:extLst>
      <p:ext uri="{BB962C8B-B14F-4D97-AF65-F5344CB8AC3E}">
        <p14:creationId xmlns:p14="http://schemas.microsoft.com/office/powerpoint/2010/main" val="941206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D9214-068F-8941-B7E0-2E3040EC1E48}"/>
              </a:ext>
            </a:extLst>
          </p:cNvPr>
          <p:cNvSpPr>
            <a:spLocks noGrp="1"/>
          </p:cNvSpPr>
          <p:nvPr>
            <p:ph type="title"/>
          </p:nvPr>
        </p:nvSpPr>
        <p:spPr>
          <a:xfrm>
            <a:off x="2272187" y="991443"/>
            <a:ext cx="6876288" cy="640080"/>
          </a:xfrm>
        </p:spPr>
        <p:txBody>
          <a:bodyPr/>
          <a:lstStyle/>
          <a:p>
            <a:pPr algn="ctr"/>
            <a:r>
              <a:rPr lang="el-GR" dirty="0"/>
              <a:t>ΒΙΒΛΙΟΓΡΑΦΙΑ </a:t>
            </a:r>
            <a:r>
              <a:rPr lang="en-US" dirty="0"/>
              <a:t>- </a:t>
            </a:r>
            <a:r>
              <a:rPr lang="el-GR" dirty="0"/>
              <a:t>ΣΥΝΕΧΕΙΑ</a:t>
            </a:r>
          </a:p>
        </p:txBody>
      </p:sp>
      <p:sp>
        <p:nvSpPr>
          <p:cNvPr id="3" name="Content Placeholder 2">
            <a:extLst>
              <a:ext uri="{FF2B5EF4-FFF2-40B4-BE49-F238E27FC236}">
                <a16:creationId xmlns:a16="http://schemas.microsoft.com/office/drawing/2014/main" id="{F9810111-69C5-9A34-BDE6-7177DD336AD1}"/>
              </a:ext>
            </a:extLst>
          </p:cNvPr>
          <p:cNvSpPr>
            <a:spLocks noGrp="1"/>
          </p:cNvSpPr>
          <p:nvPr>
            <p:ph sz="quarter" idx="13"/>
          </p:nvPr>
        </p:nvSpPr>
        <p:spPr/>
        <p:txBody>
          <a:bodyPr/>
          <a:lstStyle/>
          <a:p>
            <a:pPr>
              <a:lnSpc>
                <a:spcPct val="100000"/>
              </a:lnSpc>
            </a:pPr>
            <a:r>
              <a:rPr lang="en-US" dirty="0">
                <a:latin typeface="+mn-lt"/>
              </a:rPr>
              <a:t>[</a:t>
            </a:r>
            <a:r>
              <a:rPr lang="el-GR" dirty="0">
                <a:latin typeface="+mn-lt"/>
              </a:rPr>
              <a:t>5</a:t>
            </a:r>
            <a:r>
              <a:rPr lang="en-US" dirty="0">
                <a:latin typeface="+mn-lt"/>
              </a:rPr>
              <a:t>]</a:t>
            </a:r>
            <a:r>
              <a:rPr lang="el-GR" dirty="0">
                <a:latin typeface="+mn-lt"/>
              </a:rPr>
              <a:t>  </a:t>
            </a:r>
            <a:r>
              <a:rPr lang="el-GR" dirty="0">
                <a:latin typeface="+mn-lt"/>
                <a:hlinkClick r:id="rId2"/>
              </a:rPr>
              <a:t>Μαγνητικό τρένο</a:t>
            </a:r>
            <a:endParaRPr lang="el-GR" dirty="0">
              <a:latin typeface="+mn-lt"/>
            </a:endParaRPr>
          </a:p>
          <a:p>
            <a:pPr>
              <a:lnSpc>
                <a:spcPct val="100000"/>
              </a:lnSpc>
            </a:pPr>
            <a:r>
              <a:rPr lang="el-GR" dirty="0">
                <a:latin typeface="+mn-lt"/>
              </a:rPr>
              <a:t>[6]  </a:t>
            </a:r>
            <a:r>
              <a:rPr lang="el-GR" dirty="0">
                <a:latin typeface="+mn-lt"/>
                <a:hlinkClick r:id="rId3"/>
              </a:rPr>
              <a:t>Παραμαγνητισμός</a:t>
            </a:r>
            <a:endParaRPr lang="en-US" dirty="0">
              <a:latin typeface="+mn-lt"/>
            </a:endParaRPr>
          </a:p>
          <a:p>
            <a:pPr>
              <a:lnSpc>
                <a:spcPct val="100000"/>
              </a:lnSpc>
            </a:pPr>
            <a:r>
              <a:rPr lang="en-US" dirty="0">
                <a:latin typeface="+mn-lt"/>
              </a:rPr>
              <a:t>[</a:t>
            </a:r>
            <a:r>
              <a:rPr lang="el-GR" dirty="0">
                <a:latin typeface="+mn-lt"/>
              </a:rPr>
              <a:t>7</a:t>
            </a:r>
            <a:r>
              <a:rPr lang="en-US" dirty="0">
                <a:latin typeface="+mn-lt"/>
              </a:rPr>
              <a:t>]</a:t>
            </a:r>
            <a:r>
              <a:rPr lang="el-GR" dirty="0">
                <a:latin typeface="+mn-lt"/>
              </a:rPr>
              <a:t> </a:t>
            </a:r>
            <a:r>
              <a:rPr lang="el-GR" dirty="0">
                <a:latin typeface="+mn-lt"/>
                <a:hlinkClick r:id="rId4"/>
              </a:rPr>
              <a:t> Διαμαγνητισμός </a:t>
            </a:r>
            <a:endParaRPr lang="en-US" dirty="0">
              <a:latin typeface="+mn-lt"/>
            </a:endParaRPr>
          </a:p>
          <a:p>
            <a:pPr>
              <a:lnSpc>
                <a:spcPct val="100000"/>
              </a:lnSpc>
            </a:pPr>
            <a:r>
              <a:rPr lang="en-US" dirty="0">
                <a:latin typeface="+mn-lt"/>
              </a:rPr>
              <a:t>[</a:t>
            </a:r>
            <a:r>
              <a:rPr lang="el-GR" dirty="0">
                <a:latin typeface="+mn-lt"/>
              </a:rPr>
              <a:t>8</a:t>
            </a:r>
            <a:r>
              <a:rPr lang="en-US" dirty="0">
                <a:latin typeface="+mn-lt"/>
              </a:rPr>
              <a:t>]</a:t>
            </a:r>
            <a:r>
              <a:rPr lang="el-GR">
                <a:latin typeface="+mn-lt"/>
              </a:rPr>
              <a:t>  ...</a:t>
            </a:r>
            <a:endParaRPr lang="el-GR" dirty="0">
              <a:latin typeface="+mn-lt"/>
            </a:endParaRPr>
          </a:p>
          <a:p>
            <a:endParaRPr lang="el-GR" dirty="0"/>
          </a:p>
        </p:txBody>
      </p:sp>
    </p:spTree>
    <p:extLst>
      <p:ext uri="{BB962C8B-B14F-4D97-AF65-F5344CB8AC3E}">
        <p14:creationId xmlns:p14="http://schemas.microsoft.com/office/powerpoint/2010/main" val="1124896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6BB2C-360C-D08F-E9AE-C5B230151C4C}"/>
              </a:ext>
            </a:extLst>
          </p:cNvPr>
          <p:cNvSpPr>
            <a:spLocks noGrp="1"/>
          </p:cNvSpPr>
          <p:nvPr>
            <p:ph type="title"/>
          </p:nvPr>
        </p:nvSpPr>
        <p:spPr>
          <a:xfrm>
            <a:off x="2233276" y="1001949"/>
            <a:ext cx="6876288" cy="717123"/>
          </a:xfrm>
        </p:spPr>
        <p:txBody>
          <a:bodyPr/>
          <a:lstStyle/>
          <a:p>
            <a:pPr algn="ctr"/>
            <a:r>
              <a:rPr lang="el-GR" dirty="0"/>
              <a:t>ΕΥΧΑΡΙΣΤΙΕΣ</a:t>
            </a:r>
          </a:p>
        </p:txBody>
      </p:sp>
      <p:sp>
        <p:nvSpPr>
          <p:cNvPr id="3" name="Content Placeholder 2">
            <a:extLst>
              <a:ext uri="{FF2B5EF4-FFF2-40B4-BE49-F238E27FC236}">
                <a16:creationId xmlns:a16="http://schemas.microsoft.com/office/drawing/2014/main" id="{DAE02596-EAA3-48F8-3CDE-EE0AF05BB9B5}"/>
              </a:ext>
            </a:extLst>
          </p:cNvPr>
          <p:cNvSpPr>
            <a:spLocks noGrp="1"/>
          </p:cNvSpPr>
          <p:nvPr>
            <p:ph sz="quarter" idx="13"/>
          </p:nvPr>
        </p:nvSpPr>
        <p:spPr>
          <a:xfrm>
            <a:off x="539496" y="2560320"/>
            <a:ext cx="11114240" cy="3977640"/>
          </a:xfrm>
        </p:spPr>
        <p:txBody>
          <a:bodyPr/>
          <a:lstStyle/>
          <a:p>
            <a:pPr algn="ctr"/>
            <a:endParaRPr lang="el-GR" dirty="0"/>
          </a:p>
          <a:p>
            <a:pPr algn="ctr"/>
            <a:r>
              <a:rPr lang="el-GR" dirty="0">
                <a:latin typeface="Segoe UI Black" panose="020B0A02040204020203" pitchFamily="34" charset="0"/>
                <a:ea typeface="Segoe UI Black" panose="020B0A02040204020203" pitchFamily="34" charset="0"/>
              </a:rPr>
              <a:t>Σας ευχαριστώ  για την προσοχή σας !!!</a:t>
            </a:r>
          </a:p>
          <a:p>
            <a:pPr algn="ctr"/>
            <a:r>
              <a:rPr lang="en-US" dirty="0">
                <a:latin typeface="Segoe UI Black" panose="020B0A02040204020203" pitchFamily="34" charset="0"/>
                <a:ea typeface="Segoe UI Black" panose="020B0A02040204020203" pitchFamily="34" charset="0"/>
              </a:rPr>
              <a:t>Thank you for your attention!!!</a:t>
            </a:r>
          </a:p>
          <a:p>
            <a:pPr algn="ctr"/>
            <a:r>
              <a:rPr lang="el-GR" dirty="0">
                <a:latin typeface="Segoe UI Black" panose="020B0A02040204020203" pitchFamily="34" charset="0"/>
                <a:ea typeface="Segoe UI Black" panose="020B0A02040204020203" pitchFamily="34" charset="0"/>
              </a:rPr>
              <a:t>Διαθέσιμος για ερωτήσεις - συζήτηση και στο διάλειμμα!!!</a:t>
            </a:r>
          </a:p>
        </p:txBody>
      </p:sp>
    </p:spTree>
    <p:extLst>
      <p:ext uri="{BB962C8B-B14F-4D97-AF65-F5344CB8AC3E}">
        <p14:creationId xmlns:p14="http://schemas.microsoft.com/office/powerpoint/2010/main" val="1551635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AB1F-6E7F-5E87-A8A6-64A7753A0A85}"/>
              </a:ext>
            </a:extLst>
          </p:cNvPr>
          <p:cNvSpPr>
            <a:spLocks noGrp="1"/>
          </p:cNvSpPr>
          <p:nvPr>
            <p:ph type="title"/>
          </p:nvPr>
        </p:nvSpPr>
        <p:spPr>
          <a:xfrm>
            <a:off x="642026" y="573931"/>
            <a:ext cx="11050622" cy="1439695"/>
          </a:xfrm>
        </p:spPr>
        <p:txBody>
          <a:bodyPr>
            <a:normAutofit fontScale="90000"/>
          </a:bodyPr>
          <a:lstStyle/>
          <a:p>
            <a:pPr algn="ctr"/>
            <a:br>
              <a:rPr lang="en-US" dirty="0"/>
            </a:br>
            <a:br>
              <a:rPr lang="en-US" dirty="0"/>
            </a:br>
            <a:r>
              <a:rPr lang="el-GR" dirty="0"/>
              <a:t>Ερώτηση: Έχουν οι φυσικοί αίσθηση του χιούμορ… ; </a:t>
            </a:r>
            <a:br>
              <a:rPr lang="el-GR" dirty="0"/>
            </a:br>
            <a:br>
              <a:rPr lang="el-GR" dirty="0"/>
            </a:br>
            <a:r>
              <a:rPr lang="el-GR" dirty="0"/>
              <a:t>Απάντηση: Κι όμως οι φυσικοί μάλλον έχουν χιούμορ… !</a:t>
            </a:r>
          </a:p>
        </p:txBody>
      </p:sp>
      <p:sp>
        <p:nvSpPr>
          <p:cNvPr id="3" name="Content Placeholder 2">
            <a:extLst>
              <a:ext uri="{FF2B5EF4-FFF2-40B4-BE49-F238E27FC236}">
                <a16:creationId xmlns:a16="http://schemas.microsoft.com/office/drawing/2014/main" id="{28FAE5A1-0A95-2B59-5ADE-412C9B150A21}"/>
              </a:ext>
            </a:extLst>
          </p:cNvPr>
          <p:cNvSpPr>
            <a:spLocks noGrp="1"/>
          </p:cNvSpPr>
          <p:nvPr>
            <p:ph sz="quarter" idx="13"/>
          </p:nvPr>
        </p:nvSpPr>
        <p:spPr>
          <a:xfrm>
            <a:off x="317768" y="3271492"/>
            <a:ext cx="11459182" cy="1029186"/>
          </a:xfrm>
        </p:spPr>
        <p:txBody>
          <a:bodyPr/>
          <a:lstStyle/>
          <a:p>
            <a:pPr algn="ctr"/>
            <a:r>
              <a:rPr lang="en-US" b="1" dirty="0">
                <a:hlinkClick r:id="rId2"/>
              </a:rPr>
              <a:t>NETHERLANDS: BRITISH &amp; DUTCH SCIENTISTS MAKE FROG FLOAT IN MID-AIR</a:t>
            </a:r>
            <a:endParaRPr lang="en-US" b="1" dirty="0"/>
          </a:p>
          <a:p>
            <a:endParaRPr lang="el-GR" dirty="0"/>
          </a:p>
        </p:txBody>
      </p:sp>
      <p:sp>
        <p:nvSpPr>
          <p:cNvPr id="4" name="Content Placeholder 2">
            <a:extLst>
              <a:ext uri="{FF2B5EF4-FFF2-40B4-BE49-F238E27FC236}">
                <a16:creationId xmlns:a16="http://schemas.microsoft.com/office/drawing/2014/main" id="{816EF543-47F5-04BD-A01A-B455F5B52B01}"/>
              </a:ext>
            </a:extLst>
          </p:cNvPr>
          <p:cNvSpPr txBox="1">
            <a:spLocks/>
          </p:cNvSpPr>
          <p:nvPr/>
        </p:nvSpPr>
        <p:spPr>
          <a:xfrm>
            <a:off x="340468" y="2735418"/>
            <a:ext cx="10749064" cy="69358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spcAft>
                <a:spcPts val="1200"/>
              </a:spcAft>
              <a:buFontTx/>
              <a:buNone/>
              <a:defRPr lang="en-US" sz="2400" kern="1200" smtClean="0">
                <a:solidFill>
                  <a:schemeClr val="tx1">
                    <a:lumMod val="75000"/>
                    <a:lumOff val="25000"/>
                  </a:schemeClr>
                </a:solidFill>
                <a:latin typeface="+mj-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lumMod val="75000"/>
                    <a:lumOff val="25000"/>
                  </a:schemeClr>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lumMod val="75000"/>
                    <a:lumOff val="25000"/>
                  </a:schemeClr>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lumMod val="75000"/>
                    <a:lumOff val="25000"/>
                  </a:schemeClr>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lumMod val="75000"/>
                    <a:lumOff val="25000"/>
                  </a:schemeClr>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r>
              <a:rPr lang="en-US" dirty="0"/>
              <a:t>                                                                                                                          </a:t>
            </a:r>
            <a:endParaRPr lang="el-GR" dirty="0"/>
          </a:p>
        </p:txBody>
      </p:sp>
      <p:sp>
        <p:nvSpPr>
          <p:cNvPr id="6" name="TextBox 5">
            <a:extLst>
              <a:ext uri="{FF2B5EF4-FFF2-40B4-BE49-F238E27FC236}">
                <a16:creationId xmlns:a16="http://schemas.microsoft.com/office/drawing/2014/main" id="{467B2854-8833-8185-9047-31E8292E72C0}"/>
              </a:ext>
            </a:extLst>
          </p:cNvPr>
          <p:cNvSpPr txBox="1"/>
          <p:nvPr/>
        </p:nvSpPr>
        <p:spPr>
          <a:xfrm>
            <a:off x="317768" y="6201542"/>
            <a:ext cx="11481881" cy="374355"/>
          </a:xfrm>
          <a:prstGeom prst="rect">
            <a:avLst/>
          </a:prstGeom>
          <a:noFill/>
        </p:spPr>
        <p:txBody>
          <a:bodyPr wrap="square">
            <a:spAutoFit/>
          </a:bodyPr>
          <a:lstStyle/>
          <a:p>
            <a:r>
              <a:rPr lang="el-GR" b="1" dirty="0">
                <a:solidFill>
                  <a:srgbClr val="00B0F0"/>
                </a:solidFill>
              </a:rPr>
              <a:t>Μπορείτε να στείλετε τις ερωτήσεις σας μέσω του </a:t>
            </a:r>
            <a:r>
              <a:rPr lang="en-US" b="1" dirty="0">
                <a:solidFill>
                  <a:srgbClr val="00B0F0"/>
                </a:solidFill>
              </a:rPr>
              <a:t>link: http://npetropoulos.users.uth.gr/4heronschool/</a:t>
            </a:r>
            <a:endParaRPr lang="el-GR" b="1" dirty="0">
              <a:solidFill>
                <a:srgbClr val="00B0F0"/>
              </a:solidFill>
            </a:endParaRPr>
          </a:p>
        </p:txBody>
      </p:sp>
    </p:spTree>
    <p:extLst>
      <p:ext uri="{BB962C8B-B14F-4D97-AF65-F5344CB8AC3E}">
        <p14:creationId xmlns:p14="http://schemas.microsoft.com/office/powerpoint/2010/main" val="705874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DC85-7F17-ED24-F6E0-038380003C4A}"/>
              </a:ext>
            </a:extLst>
          </p:cNvPr>
          <p:cNvSpPr>
            <a:spLocks noGrp="1"/>
          </p:cNvSpPr>
          <p:nvPr>
            <p:ph type="title"/>
          </p:nvPr>
        </p:nvSpPr>
        <p:spPr>
          <a:xfrm>
            <a:off x="389106" y="0"/>
            <a:ext cx="11410543" cy="2023353"/>
          </a:xfrm>
        </p:spPr>
        <p:txBody>
          <a:bodyPr>
            <a:normAutofit fontScale="90000"/>
          </a:bodyPr>
          <a:lstStyle/>
          <a:p>
            <a:pPr algn="ctr"/>
            <a:br>
              <a:rPr lang="el-GR" dirty="0">
                <a:latin typeface="Segoe UI Light" panose="020B0502040204020203" pitchFamily="34" charset="0"/>
                <a:cs typeface="Segoe UI Light" panose="020B0502040204020203" pitchFamily="34" charset="0"/>
              </a:rPr>
            </a:br>
            <a:br>
              <a:rPr lang="el-GR" dirty="0">
                <a:latin typeface="Segoe UI Light" panose="020B0502040204020203" pitchFamily="34" charset="0"/>
                <a:cs typeface="Segoe UI Light" panose="020B0502040204020203" pitchFamily="34" charset="0"/>
              </a:rPr>
            </a:br>
            <a:r>
              <a:rPr lang="el-GR" dirty="0">
                <a:latin typeface="Segoe UI Light" panose="020B0502040204020203" pitchFamily="34" charset="0"/>
                <a:cs typeface="Segoe UI Light" panose="020B0502040204020203" pitchFamily="34" charset="0"/>
              </a:rPr>
              <a:t>Αντρέι Γκέιμ</a:t>
            </a:r>
            <a:r>
              <a:rPr lang="en-US" dirty="0">
                <a:latin typeface="Segoe UI Light" panose="020B0502040204020203" pitchFamily="34" charset="0"/>
                <a:cs typeface="Segoe UI Light" panose="020B0502040204020203" pitchFamily="34" charset="0"/>
              </a:rPr>
              <a:t> (Andrei Geim)</a:t>
            </a:r>
            <a:r>
              <a:rPr lang="el-GR" dirty="0">
                <a:latin typeface="Segoe UI Light" panose="020B0502040204020203" pitchFamily="34" charset="0"/>
                <a:cs typeface="Segoe UI Light" panose="020B0502040204020203" pitchFamily="34" charset="0"/>
              </a:rPr>
              <a:t>: </a:t>
            </a:r>
            <a:r>
              <a:rPr lang="en-US" dirty="0">
                <a:latin typeface="Segoe UI Light" panose="020B0502040204020203" pitchFamily="34" charset="0"/>
                <a:cs typeface="Segoe UI Light" panose="020B0502040204020203" pitchFamily="34" charset="0"/>
              </a:rPr>
              <a:t>  </a:t>
            </a:r>
            <a:r>
              <a:rPr lang="el-GR" dirty="0">
                <a:latin typeface="Segoe UI Light" panose="020B0502040204020203" pitchFamily="34" charset="0"/>
                <a:cs typeface="Segoe UI Light" panose="020B0502040204020203" pitchFamily="34" charset="0"/>
              </a:rPr>
              <a:t>ο φυσικός που έχει κάνει τον διαμαγνητισμό «διάσημο» τα τελευταία χρόνια!!!</a:t>
            </a:r>
            <a:br>
              <a:rPr lang="el-GR" dirty="0">
                <a:latin typeface="Segoe UI Light" panose="020B0502040204020203" pitchFamily="34" charset="0"/>
                <a:cs typeface="Segoe UI Light" panose="020B0502040204020203" pitchFamily="34" charset="0"/>
              </a:rPr>
            </a:br>
            <a:r>
              <a:rPr lang="el-GR" dirty="0">
                <a:latin typeface="Segoe UI Light" panose="020B0502040204020203" pitchFamily="34" charset="0"/>
                <a:cs typeface="Segoe UI Light" panose="020B0502040204020203" pitchFamily="34" charset="0"/>
              </a:rPr>
              <a:t>Κατέχει  2 Βραβεία </a:t>
            </a:r>
            <a:r>
              <a:rPr lang="en-US" dirty="0">
                <a:latin typeface="Segoe UI Light" panose="020B0502040204020203" pitchFamily="34" charset="0"/>
                <a:cs typeface="Segoe UI Light" panose="020B0502040204020203" pitchFamily="34" charset="0"/>
              </a:rPr>
              <a:t>Nobel …</a:t>
            </a:r>
            <a:endParaRPr lang="el-GR" dirty="0"/>
          </a:p>
        </p:txBody>
      </p:sp>
      <p:sp>
        <p:nvSpPr>
          <p:cNvPr id="3" name="Content Placeholder 2">
            <a:extLst>
              <a:ext uri="{FF2B5EF4-FFF2-40B4-BE49-F238E27FC236}">
                <a16:creationId xmlns:a16="http://schemas.microsoft.com/office/drawing/2014/main" id="{5DD63818-215C-3958-7284-F1D67FCF649E}"/>
              </a:ext>
            </a:extLst>
          </p:cNvPr>
          <p:cNvSpPr>
            <a:spLocks noGrp="1"/>
          </p:cNvSpPr>
          <p:nvPr>
            <p:ph sz="quarter" idx="13"/>
          </p:nvPr>
        </p:nvSpPr>
        <p:spPr>
          <a:xfrm>
            <a:off x="539496" y="2433645"/>
            <a:ext cx="7602555" cy="3821240"/>
          </a:xfrm>
        </p:spPr>
        <p:txBody>
          <a:bodyPr/>
          <a:lstStyle/>
          <a:p>
            <a:r>
              <a:rPr lang="en-US" sz="2400" u="sng" dirty="0">
                <a:latin typeface="Segoe UI Light" panose="020B0502040204020203" pitchFamily="34" charset="0"/>
                <a:cs typeface="Segoe UI Light" panose="020B0502040204020203" pitchFamily="34" charset="0"/>
                <a:hlinkClick r:id="rId2" tooltip="Andrei Geim"/>
              </a:rPr>
              <a:t>Wikipedia: Antrei Geim</a:t>
            </a:r>
            <a:endParaRPr lang="el-GR" sz="2400" dirty="0">
              <a:latin typeface="Segoe UI Light" panose="020B0502040204020203" pitchFamily="34" charset="0"/>
              <a:cs typeface="Segoe UI Light" panose="020B0502040204020203" pitchFamily="34" charset="0"/>
            </a:endParaRPr>
          </a:p>
          <a:p>
            <a:r>
              <a:rPr lang="en-US" sz="2400" dirty="0">
                <a:latin typeface="Segoe UI Light" panose="020B0502040204020203" pitchFamily="34" charset="0"/>
                <a:cs typeface="Segoe UI Light" panose="020B0502040204020203" pitchFamily="34" charset="0"/>
                <a:hlinkClick r:id="rId3" tooltip="Ig Nobel 2000"/>
              </a:rPr>
              <a:t>The 2000 Ig Nobel Prize in Physics - Magnetic Levitation </a:t>
            </a:r>
            <a:endParaRPr lang="en-US" sz="2400" dirty="0">
              <a:latin typeface="Segoe UI Light" panose="020B0502040204020203" pitchFamily="34" charset="0"/>
              <a:cs typeface="Segoe UI Light" panose="020B0502040204020203" pitchFamily="34" charset="0"/>
            </a:endParaRPr>
          </a:p>
          <a:p>
            <a:r>
              <a:rPr lang="en-US" sz="2400" dirty="0">
                <a:latin typeface="Segoe UI Light" panose="020B0502040204020203" pitchFamily="34" charset="0"/>
                <a:cs typeface="Segoe UI Light" panose="020B0502040204020203" pitchFamily="34" charset="0"/>
                <a:hlinkClick r:id="rId4"/>
              </a:rPr>
              <a:t>2010 Nobel Price in Physics - 2D Material Graphene</a:t>
            </a:r>
            <a:endParaRPr lang="en-US" sz="2400" dirty="0">
              <a:latin typeface="Segoe UI Light" panose="020B0502040204020203" pitchFamily="34" charset="0"/>
              <a:cs typeface="Segoe UI Light" panose="020B0502040204020203" pitchFamily="34" charset="0"/>
            </a:endParaRPr>
          </a:p>
          <a:p>
            <a:r>
              <a:rPr lang="el-GR" sz="2400" dirty="0">
                <a:latin typeface="Segoe UI Light" panose="020B0502040204020203" pitchFamily="34" charset="0"/>
                <a:cs typeface="Segoe UI Light" panose="020B0502040204020203" pitchFamily="34" charset="0"/>
              </a:rPr>
              <a:t>Τι είναι όμως το </a:t>
            </a:r>
            <a:r>
              <a:rPr lang="el-GR" sz="2400" dirty="0">
                <a:latin typeface="Segoe UI Light" panose="020B0502040204020203" pitchFamily="34" charset="0"/>
                <a:cs typeface="Segoe UI Light" panose="020B0502040204020203" pitchFamily="34" charset="0"/>
                <a:hlinkClick r:id="rId5"/>
              </a:rPr>
              <a:t>γραφένιο</a:t>
            </a:r>
            <a:r>
              <a:rPr lang="en-US" sz="2400" dirty="0">
                <a:latin typeface="Segoe UI Light" panose="020B0502040204020203" pitchFamily="34" charset="0"/>
                <a:cs typeface="Segoe UI Light" panose="020B0502040204020203" pitchFamily="34" charset="0"/>
              </a:rPr>
              <a:t> </a:t>
            </a:r>
            <a:r>
              <a:rPr lang="el-GR" sz="2400" dirty="0">
                <a:latin typeface="Segoe UI Light" panose="020B0502040204020203" pitchFamily="34" charset="0"/>
                <a:cs typeface="Segoe UI Light" panose="020B0502040204020203" pitchFamily="34" charset="0"/>
              </a:rPr>
              <a:t>ή </a:t>
            </a:r>
            <a:r>
              <a:rPr lang="en-US" sz="2400" dirty="0">
                <a:latin typeface="Segoe UI Light" panose="020B0502040204020203" pitchFamily="34" charset="0"/>
                <a:cs typeface="Segoe UI Light" panose="020B0502040204020203" pitchFamily="34" charset="0"/>
                <a:hlinkClick r:id="rId6"/>
              </a:rPr>
              <a:t>graphene</a:t>
            </a:r>
            <a:r>
              <a:rPr lang="en-US" sz="2400" dirty="0">
                <a:latin typeface="Segoe UI Light" panose="020B0502040204020203" pitchFamily="34" charset="0"/>
                <a:cs typeface="Segoe UI Light" panose="020B0502040204020203" pitchFamily="34" charset="0"/>
              </a:rPr>
              <a:t> ?</a:t>
            </a:r>
          </a:p>
          <a:p>
            <a:endParaRPr lang="el-GR" sz="2400" dirty="0">
              <a:latin typeface="Segoe UI Light" panose="020B0502040204020203" pitchFamily="34" charset="0"/>
              <a:cs typeface="Segoe UI Light" panose="020B0502040204020203" pitchFamily="34" charset="0"/>
            </a:endParaRPr>
          </a:p>
          <a:p>
            <a:endParaRPr lang="el-GR" dirty="0"/>
          </a:p>
        </p:txBody>
      </p:sp>
      <p:pic>
        <p:nvPicPr>
          <p:cNvPr id="4" name="Picture 3">
            <a:extLst>
              <a:ext uri="{FF2B5EF4-FFF2-40B4-BE49-F238E27FC236}">
                <a16:creationId xmlns:a16="http://schemas.microsoft.com/office/drawing/2014/main" id="{5D1BCA08-41AE-356D-19C2-E42D4DC4581A}"/>
              </a:ext>
            </a:extLst>
          </p:cNvPr>
          <p:cNvPicPr>
            <a:picLocks noChangeAspect="1"/>
          </p:cNvPicPr>
          <p:nvPr/>
        </p:nvPicPr>
        <p:blipFill>
          <a:blip r:embed="rId7"/>
          <a:stretch>
            <a:fillRect/>
          </a:stretch>
        </p:blipFill>
        <p:spPr>
          <a:xfrm>
            <a:off x="8995935" y="2344366"/>
            <a:ext cx="2946976" cy="3910519"/>
          </a:xfrm>
          <a:prstGeom prst="rect">
            <a:avLst/>
          </a:prstGeom>
        </p:spPr>
      </p:pic>
      <p:sp>
        <p:nvSpPr>
          <p:cNvPr id="5" name="TextBox 4">
            <a:extLst>
              <a:ext uri="{FF2B5EF4-FFF2-40B4-BE49-F238E27FC236}">
                <a16:creationId xmlns:a16="http://schemas.microsoft.com/office/drawing/2014/main" id="{1CB12882-884F-B340-9585-AEF8EF0DA1A9}"/>
              </a:ext>
            </a:extLst>
          </p:cNvPr>
          <p:cNvSpPr txBox="1"/>
          <p:nvPr/>
        </p:nvSpPr>
        <p:spPr>
          <a:xfrm>
            <a:off x="317768" y="6201542"/>
            <a:ext cx="11481881" cy="374355"/>
          </a:xfrm>
          <a:prstGeom prst="rect">
            <a:avLst/>
          </a:prstGeom>
          <a:noFill/>
        </p:spPr>
        <p:txBody>
          <a:bodyPr wrap="square">
            <a:spAutoFit/>
          </a:bodyPr>
          <a:lstStyle/>
          <a:p>
            <a:r>
              <a:rPr lang="el-GR" b="1" dirty="0">
                <a:solidFill>
                  <a:srgbClr val="00B0F0"/>
                </a:solidFill>
              </a:rPr>
              <a:t>Μπορείτε να στείλετε τις ερωτήσεις σας μέσω του </a:t>
            </a:r>
            <a:r>
              <a:rPr lang="en-US" b="1" dirty="0">
                <a:solidFill>
                  <a:srgbClr val="00B0F0"/>
                </a:solidFill>
              </a:rPr>
              <a:t>link: http://npetropoulos.users.uth.gr/4heronschool/</a:t>
            </a:r>
            <a:endParaRPr lang="el-GR" b="1" dirty="0">
              <a:solidFill>
                <a:srgbClr val="00B0F0"/>
              </a:solidFill>
            </a:endParaRPr>
          </a:p>
        </p:txBody>
      </p:sp>
    </p:spTree>
    <p:extLst>
      <p:ext uri="{BB962C8B-B14F-4D97-AF65-F5344CB8AC3E}">
        <p14:creationId xmlns:p14="http://schemas.microsoft.com/office/powerpoint/2010/main" val="1255048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521207" y="448056"/>
            <a:ext cx="11466577" cy="640080"/>
          </a:xfrm>
        </p:spPr>
        <p:txBody>
          <a:bodyPr rtlCol="0">
            <a:normAutofit/>
          </a:bodyPr>
          <a:lstStyle/>
          <a:p>
            <a:pPr rtl="0"/>
            <a:r>
              <a:rPr lang="el-GR" dirty="0">
                <a:latin typeface="Segoe UI Light" panose="020B0502040204020203" pitchFamily="34" charset="0"/>
                <a:cs typeface="Segoe UI Light" panose="020B0502040204020203" pitchFamily="34" charset="0"/>
              </a:rPr>
              <a:t> </a:t>
            </a:r>
            <a:r>
              <a:rPr lang="el-GR" dirty="0">
                <a:latin typeface="Segoe UI Black" panose="020B0A02040204020203" pitchFamily="34" charset="0"/>
                <a:ea typeface="Segoe UI Black" panose="020B0A02040204020203" pitchFamily="34" charset="0"/>
                <a:cs typeface="Segoe UI Light" panose="020B0502040204020203" pitchFamily="34" charset="0"/>
                <a:hlinkClick r:id="rId3"/>
              </a:rPr>
              <a:t>Είδη μαγνητισμού - μαγνητικών υλικών</a:t>
            </a:r>
            <a:endParaRPr lang="el-GR" sz="2000" dirty="0">
              <a:highlight>
                <a:srgbClr val="00FFFF"/>
              </a:highlight>
              <a:latin typeface="Segoe UI Black" panose="020B0A02040204020203" pitchFamily="34" charset="0"/>
              <a:ea typeface="Segoe UI Black" panose="020B0A02040204020203" pitchFamily="34" charset="0"/>
              <a:cs typeface="Segoe UI Light" panose="020B0502040204020203" pitchFamily="34" charset="0"/>
            </a:endParaRPr>
          </a:p>
        </p:txBody>
      </p:sp>
      <p:grpSp>
        <p:nvGrpSpPr>
          <p:cNvPr id="18" name="Ομάδα 17" descr="Μικρός κύκλος με τον αριθμό 1 που υποδεικνύει το βήμα 1"/>
          <p:cNvGrpSpPr/>
          <p:nvPr/>
        </p:nvGrpSpPr>
        <p:grpSpPr bwMode="blackWhite">
          <a:xfrm>
            <a:off x="531552" y="2152834"/>
            <a:ext cx="558179" cy="409838"/>
            <a:chOff x="6953426" y="711274"/>
            <a:chExt cx="558179" cy="409838"/>
          </a:xfrm>
        </p:grpSpPr>
        <p:sp>
          <p:nvSpPr>
            <p:cNvPr id="19" name="Έλλειψη 18" descr="Μικρός κύκλος"/>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0" name="Πλαίσιο κειμένου 19" descr="Αριθμός 1"/>
            <p:cNvSpPr txBox="1">
              <a:spLocks noChangeAspect="1"/>
            </p:cNvSpPr>
            <p:nvPr/>
          </p:nvSpPr>
          <p:spPr bwMode="blackWhite">
            <a:xfrm>
              <a:off x="6953426" y="727564"/>
              <a:ext cx="558179" cy="369332"/>
            </a:xfrm>
            <a:prstGeom prst="rect">
              <a:avLst/>
            </a:prstGeom>
            <a:noFill/>
          </p:spPr>
          <p:txBody>
            <a:bodyPr wrap="square" rtlCol="0">
              <a:spAutoFit/>
            </a:bodyPr>
            <a:lstStyle/>
            <a:p>
              <a:pPr algn="ctr" rtl="0"/>
              <a:r>
                <a:rPr lang="el-GR" dirty="0">
                  <a:solidFill>
                    <a:schemeClr val="bg1"/>
                  </a:solidFill>
                  <a:latin typeface="Segoe UI Semibold" panose="020B0702040204020203" pitchFamily="34" charset="0"/>
                  <a:cs typeface="Segoe UI Semibold" panose="020B0702040204020203" pitchFamily="34" charset="0"/>
                </a:rPr>
                <a:t>1</a:t>
              </a:r>
            </a:p>
          </p:txBody>
        </p:sp>
      </p:grpSp>
      <p:sp>
        <p:nvSpPr>
          <p:cNvPr id="21" name="Θέση περιεχομένου 17"/>
          <p:cNvSpPr txBox="1">
            <a:spLocks/>
          </p:cNvSpPr>
          <p:nvPr/>
        </p:nvSpPr>
        <p:spPr>
          <a:xfrm>
            <a:off x="1157862" y="2217017"/>
            <a:ext cx="9246659" cy="36538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rtl="0">
              <a:spcAft>
                <a:spcPts val="600"/>
              </a:spcAft>
              <a:buNone/>
              <a:defRPr/>
            </a:pPr>
            <a:r>
              <a:rPr lang="el-GR" sz="2400" spc="-30" dirty="0">
                <a:solidFill>
                  <a:srgbClr val="D24726"/>
                </a:solidFill>
                <a:latin typeface="Segoe UI Black" panose="020B0A02040204020203" pitchFamily="34" charset="0"/>
                <a:ea typeface="Segoe UI Black" panose="020B0A02040204020203" pitchFamily="34" charset="0"/>
                <a:cs typeface="Segoe UI Semibold" panose="020B0702040204020203" pitchFamily="34" charset="0"/>
                <a:hlinkClick r:id="rId4"/>
              </a:rPr>
              <a:t>Σιδηρομαγνητισμός - σιδηρομαγνητικά υλικά</a:t>
            </a:r>
            <a:endParaRPr lang="el-GR" sz="2400" spc="-30" dirty="0">
              <a:solidFill>
                <a:prstClr val="black">
                  <a:lumMod val="75000"/>
                  <a:lumOff val="25000"/>
                </a:prstClr>
              </a:solidFill>
              <a:latin typeface="Segoe UI Black" panose="020B0A02040204020203" pitchFamily="34" charset="0"/>
              <a:ea typeface="Segoe UI Black" panose="020B0A02040204020203" pitchFamily="34" charset="0"/>
              <a:cs typeface="Segoe UI"/>
            </a:endParaRPr>
          </a:p>
        </p:txBody>
      </p:sp>
      <p:grpSp>
        <p:nvGrpSpPr>
          <p:cNvPr id="33" name="Ομάδα 32" descr="Μικρός κύκλος με τον αριθμό 2 που υποδεικνύει το βήμα 2"/>
          <p:cNvGrpSpPr/>
          <p:nvPr/>
        </p:nvGrpSpPr>
        <p:grpSpPr bwMode="blackWhite">
          <a:xfrm>
            <a:off x="553837" y="3013347"/>
            <a:ext cx="558179" cy="415086"/>
            <a:chOff x="6956664" y="706026"/>
            <a:chExt cx="558179" cy="415086"/>
          </a:xfrm>
        </p:grpSpPr>
        <p:sp>
          <p:nvSpPr>
            <p:cNvPr id="34" name="Έλλειψη 33" descr="Μικρός κύκλος"/>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5" name="Πλαίσιο κειμένου 34" descr="Αριθμός 2"/>
            <p:cNvSpPr txBox="1">
              <a:spLocks noChangeAspect="1"/>
            </p:cNvSpPr>
            <p:nvPr/>
          </p:nvSpPr>
          <p:spPr bwMode="blackWhite">
            <a:xfrm>
              <a:off x="6956664" y="706026"/>
              <a:ext cx="558179" cy="369332"/>
            </a:xfrm>
            <a:prstGeom prst="rect">
              <a:avLst/>
            </a:prstGeom>
            <a:noFill/>
          </p:spPr>
          <p:txBody>
            <a:bodyPr wrap="square" rtlCol="0">
              <a:spAutoFit/>
            </a:bodyPr>
            <a:lstStyle/>
            <a:p>
              <a:pPr algn="ctr" rtl="0"/>
              <a:r>
                <a:rPr lang="el-GR" dirty="0">
                  <a:solidFill>
                    <a:schemeClr val="bg1"/>
                  </a:solidFill>
                  <a:latin typeface="Segoe UI Semibold" panose="020B0702040204020203" pitchFamily="34" charset="0"/>
                  <a:cs typeface="Segoe UI Semibold" panose="020B0702040204020203" pitchFamily="34" charset="0"/>
                </a:rPr>
                <a:t>2</a:t>
              </a:r>
            </a:p>
          </p:txBody>
        </p:sp>
      </p:grpSp>
      <p:sp>
        <p:nvSpPr>
          <p:cNvPr id="36" name="Θέση περιεχομένου 17"/>
          <p:cNvSpPr txBox="1">
            <a:spLocks/>
          </p:cNvSpPr>
          <p:nvPr/>
        </p:nvSpPr>
        <p:spPr>
          <a:xfrm>
            <a:off x="1157862" y="3087571"/>
            <a:ext cx="9449360" cy="365388"/>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rtl="0">
              <a:spcAft>
                <a:spcPts val="2000"/>
              </a:spcAft>
              <a:buNone/>
              <a:defRPr/>
            </a:pPr>
            <a:r>
              <a:rPr lang="el-GR" sz="1600" spc="-30" dirty="0">
                <a:solidFill>
                  <a:srgbClr val="D24726"/>
                </a:solidFill>
                <a:latin typeface="Segoe UI Semibold" panose="020B0702040204020203" pitchFamily="34" charset="0"/>
                <a:cs typeface="Segoe UI Semibold" panose="020B0702040204020203" pitchFamily="34" charset="0"/>
              </a:rPr>
              <a:t> </a:t>
            </a:r>
            <a:r>
              <a:rPr lang="el-GR" sz="2400" spc="-30" dirty="0">
                <a:solidFill>
                  <a:srgbClr val="00B0F0"/>
                </a:solidFill>
                <a:latin typeface="Segoe UI Black" panose="020B0A02040204020203" pitchFamily="34" charset="0"/>
                <a:ea typeface="Segoe UI Black" panose="020B0A02040204020203" pitchFamily="34" charset="0"/>
                <a:cs typeface="Segoe UI Semibold" panose="020B0702040204020203" pitchFamily="34" charset="0"/>
                <a:hlinkClick r:id="rId5"/>
              </a:rPr>
              <a:t>Παραμαγνητισμός - </a:t>
            </a:r>
            <a:r>
              <a:rPr lang="el-GR" sz="2400" spc="-30" dirty="0">
                <a:solidFill>
                  <a:srgbClr val="D24726"/>
                </a:solidFill>
                <a:latin typeface="Segoe UI Black" panose="020B0A02040204020203" pitchFamily="34" charset="0"/>
                <a:ea typeface="Segoe UI Black" panose="020B0A02040204020203" pitchFamily="34" charset="0"/>
                <a:cs typeface="Segoe UI Semibold" panose="020B0702040204020203" pitchFamily="34" charset="0"/>
                <a:hlinkClick r:id="rId5"/>
              </a:rPr>
              <a:t>παραμαγνητικά υλικά</a:t>
            </a:r>
            <a:endParaRPr lang="el-GR" sz="2400" spc="-30" dirty="0">
              <a:solidFill>
                <a:srgbClr val="00B0F0"/>
              </a:solidFill>
              <a:latin typeface="Segoe UI Black" panose="020B0A02040204020203" pitchFamily="34" charset="0"/>
              <a:ea typeface="Segoe UI Black" panose="020B0A02040204020203" pitchFamily="34" charset="0"/>
              <a:cs typeface="Segoe UI" panose="020B0502040204020203" pitchFamily="34" charset="0"/>
            </a:endParaRPr>
          </a:p>
        </p:txBody>
      </p:sp>
      <p:grpSp>
        <p:nvGrpSpPr>
          <p:cNvPr id="22" name="Ομάδα 21" descr="Μικρός κύκλος με τον αριθμό 3 που υποδεικνύει το βήμα 3"/>
          <p:cNvGrpSpPr/>
          <p:nvPr/>
        </p:nvGrpSpPr>
        <p:grpSpPr bwMode="blackWhite">
          <a:xfrm>
            <a:off x="548071" y="3841281"/>
            <a:ext cx="558179" cy="409838"/>
            <a:chOff x="6959888" y="711274"/>
            <a:chExt cx="558179" cy="409838"/>
          </a:xfrm>
        </p:grpSpPr>
        <p:sp>
          <p:nvSpPr>
            <p:cNvPr id="24" name="Έλλειψη 23" descr="Μικρός κύκλος"/>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30" name="Πλαίσιο κειμένου 29" descr="Αριθμός 3"/>
            <p:cNvSpPr txBox="1">
              <a:spLocks noChangeAspect="1"/>
            </p:cNvSpPr>
            <p:nvPr/>
          </p:nvSpPr>
          <p:spPr bwMode="blackWhite">
            <a:xfrm>
              <a:off x="6959888" y="711274"/>
              <a:ext cx="558179" cy="369332"/>
            </a:xfrm>
            <a:prstGeom prst="rect">
              <a:avLst/>
            </a:prstGeom>
            <a:noFill/>
          </p:spPr>
          <p:txBody>
            <a:bodyPr wrap="square" rtlCol="0">
              <a:spAutoFit/>
            </a:bodyPr>
            <a:lstStyle/>
            <a:p>
              <a:pPr algn="ctr" rtl="0"/>
              <a:r>
                <a:rPr lang="el-GR" dirty="0">
                  <a:solidFill>
                    <a:schemeClr val="bg1"/>
                  </a:solidFill>
                  <a:latin typeface="Segoe UI Semibold" panose="020B0702040204020203" pitchFamily="34" charset="0"/>
                  <a:cs typeface="Segoe UI Semibold" panose="020B0702040204020203" pitchFamily="34" charset="0"/>
                </a:rPr>
                <a:t>3</a:t>
              </a:r>
            </a:p>
          </p:txBody>
        </p:sp>
      </p:grpSp>
      <p:sp>
        <p:nvSpPr>
          <p:cNvPr id="32" name="Θέση περιεχομένου 17"/>
          <p:cNvSpPr txBox="1">
            <a:spLocks/>
          </p:cNvSpPr>
          <p:nvPr/>
        </p:nvSpPr>
        <p:spPr>
          <a:xfrm>
            <a:off x="1157862" y="3901671"/>
            <a:ext cx="9717699" cy="40983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rtl="0">
              <a:spcAft>
                <a:spcPts val="600"/>
              </a:spcAft>
              <a:buNone/>
              <a:defRPr/>
            </a:pPr>
            <a:r>
              <a:rPr lang="el-GR" sz="1600" spc="-30" dirty="0">
                <a:solidFill>
                  <a:srgbClr val="D24726"/>
                </a:solidFill>
                <a:latin typeface="Segoe UI Semibold" panose="020B0702040204020203" pitchFamily="34" charset="0"/>
                <a:cs typeface="Segoe UI Semibold" panose="020B0702040204020203" pitchFamily="34" charset="0"/>
                <a:hlinkClick r:id="rId6"/>
              </a:rPr>
              <a:t> </a:t>
            </a:r>
            <a:r>
              <a:rPr lang="el-GR" sz="2400" spc="-30" dirty="0">
                <a:solidFill>
                  <a:srgbClr val="D24726"/>
                </a:solidFill>
                <a:latin typeface="Segoe UI Black" panose="020B0A02040204020203" pitchFamily="34" charset="0"/>
                <a:ea typeface="Segoe UI Black" panose="020B0A02040204020203" pitchFamily="34" charset="0"/>
                <a:cs typeface="Segoe UI Semibold" panose="020B0702040204020203" pitchFamily="34" charset="0"/>
                <a:hlinkClick r:id="rId6"/>
              </a:rPr>
              <a:t>Διαμαγνητισμός - διαμαγνητικά υλικά</a:t>
            </a:r>
            <a:endParaRPr lang="el-GR" sz="2400" spc="-30" dirty="0">
              <a:solidFill>
                <a:prstClr val="black">
                  <a:lumMod val="75000"/>
                  <a:lumOff val="25000"/>
                </a:prstClr>
              </a:solidFill>
              <a:latin typeface="Segoe UI Black" panose="020B0A02040204020203" pitchFamily="34" charset="0"/>
              <a:ea typeface="Segoe UI Black" panose="020B0A02040204020203" pitchFamily="34" charset="0"/>
              <a:cs typeface="Segoe UI"/>
            </a:endParaRPr>
          </a:p>
        </p:txBody>
      </p:sp>
      <p:sp>
        <p:nvSpPr>
          <p:cNvPr id="3" name="TextBox 2">
            <a:extLst>
              <a:ext uri="{FF2B5EF4-FFF2-40B4-BE49-F238E27FC236}">
                <a16:creationId xmlns:a16="http://schemas.microsoft.com/office/drawing/2014/main" id="{2ED55911-FE37-7077-A2C3-01707EC89136}"/>
              </a:ext>
            </a:extLst>
          </p:cNvPr>
          <p:cNvSpPr txBox="1"/>
          <p:nvPr/>
        </p:nvSpPr>
        <p:spPr>
          <a:xfrm>
            <a:off x="238002" y="6040612"/>
            <a:ext cx="1158321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B0F0"/>
                </a:solidFill>
                <a:effectLst/>
                <a:uLnTx/>
                <a:uFillTx/>
                <a:latin typeface="Segoe UI"/>
                <a:ea typeface="+mn-ea"/>
                <a:cs typeface="+mn-cs"/>
              </a:rPr>
              <a:t>Μπορείτε να στείλετε τις ερωτήσεις σας μέσω του </a:t>
            </a:r>
            <a:r>
              <a:rPr kumimoji="0" lang="en-US" sz="1800" b="1" i="0" u="none" strike="noStrike" kern="1200" cap="none" spc="0" normalizeH="0" baseline="0" noProof="0" dirty="0">
                <a:ln>
                  <a:noFill/>
                </a:ln>
                <a:solidFill>
                  <a:srgbClr val="00B0F0"/>
                </a:solidFill>
                <a:effectLst/>
                <a:uLnTx/>
                <a:uFillTx/>
                <a:latin typeface="Segoe UI"/>
                <a:ea typeface="+mn-ea"/>
                <a:cs typeface="+mn-cs"/>
              </a:rPr>
              <a:t>link: http://npetropoulos.users.uth.gr/4heronschool/</a:t>
            </a:r>
            <a:endParaRPr kumimoji="0" lang="el-GR" sz="1800" b="1" i="0" u="none" strike="noStrike" kern="1200" cap="none" spc="0" normalizeH="0" baseline="0" noProof="0" dirty="0">
              <a:ln>
                <a:noFill/>
              </a:ln>
              <a:solidFill>
                <a:srgbClr val="00B0F0"/>
              </a:solidFill>
              <a:effectLst/>
              <a:uLnTx/>
              <a:uFillTx/>
              <a:latin typeface="Segoe UI"/>
              <a:ea typeface="+mn-ea"/>
              <a:cs typeface="+mn-cs"/>
            </a:endParaRPr>
          </a:p>
        </p:txBody>
      </p:sp>
    </p:spTree>
    <p:extLst>
      <p:ext uri="{BB962C8B-B14F-4D97-AF65-F5344CB8AC3E}">
        <p14:creationId xmlns:p14="http://schemas.microsoft.com/office/powerpoint/2010/main" val="1107001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a:bodyPr>
          <a:lstStyle/>
          <a:p>
            <a:pPr lvl="0" rtl="0"/>
            <a:r>
              <a:rPr lang="el-GR" dirty="0">
                <a:latin typeface="Segoe UI Black" panose="020B0A02040204020203" pitchFamily="34" charset="0"/>
                <a:ea typeface="Segoe UI Black" panose="020B0A02040204020203" pitchFamily="34" charset="0"/>
                <a:cs typeface="Segoe UI Light" panose="020B0502040204020203" pitchFamily="34" charset="0"/>
                <a:hlinkClick r:id="rId3"/>
              </a:rPr>
              <a:t>Σιδηρομαγνητισμός</a:t>
            </a:r>
            <a:endParaRPr lang="el-GR" dirty="0">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379F9C21-063F-4857-561C-CF9208639501}"/>
              </a:ext>
            </a:extLst>
          </p:cNvPr>
          <p:cNvSpPr txBox="1"/>
          <p:nvPr/>
        </p:nvSpPr>
        <p:spPr>
          <a:xfrm>
            <a:off x="780644" y="1653701"/>
            <a:ext cx="6972301" cy="4093428"/>
          </a:xfrm>
          <a:prstGeom prst="rect">
            <a:avLst/>
          </a:prstGeom>
          <a:noFill/>
        </p:spPr>
        <p:txBody>
          <a:bodyPr wrap="square">
            <a:spAutoFit/>
          </a:bodyPr>
          <a:lstStyle/>
          <a:p>
            <a:pPr algn="just"/>
            <a:r>
              <a:rPr lang="el-GR" sz="2000" dirty="0"/>
              <a:t>Ο σιδηρομαγνητισμός (</a:t>
            </a:r>
            <a:r>
              <a:rPr lang="en-US" sz="2000" dirty="0"/>
              <a:t>ferromagnetism)</a:t>
            </a:r>
            <a:r>
              <a:rPr lang="el-GR" sz="2000" dirty="0"/>
              <a:t> είναι ο βασικός μηχανισμός με τον οποίον συγκεκριμένα υλικά (όπως ο σίδηρος αλλά και άλλα) σχηματίζουν μόνιμους μαγνήτες, ή έλκονται από μαγνήτες. </a:t>
            </a:r>
          </a:p>
          <a:p>
            <a:pPr algn="just"/>
            <a:endParaRPr lang="el-GR" sz="2000" dirty="0"/>
          </a:p>
          <a:p>
            <a:pPr algn="just"/>
            <a:r>
              <a:rPr lang="el-GR" sz="2000" dirty="0"/>
              <a:t>Στη φυσική, διακρίνονται τρεις διαφορετικοί τύποι μαγνητισμού. Ο σιδηρομαγνητισμός είναι ο πιο ισχυρός τύπος: είναι ο μόνος τύπος που συνήθως δημιουργεί δυνάμεις που να είναι αρκετά ισχυρές για να γίνουν αισθητές και είναι υπεύθυνος για τα συνηθισμένα φαινόμενα του μαγνητισμού που εμφανίζονται στην καθημερινή ζωή. </a:t>
            </a:r>
          </a:p>
          <a:p>
            <a:endParaRPr lang="el-GR" sz="2000" dirty="0"/>
          </a:p>
        </p:txBody>
      </p:sp>
      <p:pic>
        <p:nvPicPr>
          <p:cNvPr id="3" name="Picture 2">
            <a:extLst>
              <a:ext uri="{FF2B5EF4-FFF2-40B4-BE49-F238E27FC236}">
                <a16:creationId xmlns:a16="http://schemas.microsoft.com/office/drawing/2014/main" id="{84B9C214-48E0-1FD1-24B5-3143D048B009}"/>
              </a:ext>
            </a:extLst>
          </p:cNvPr>
          <p:cNvPicPr>
            <a:picLocks noChangeAspect="1"/>
          </p:cNvPicPr>
          <p:nvPr/>
        </p:nvPicPr>
        <p:blipFill>
          <a:blip r:embed="rId4"/>
          <a:stretch>
            <a:fillRect/>
          </a:stretch>
        </p:blipFill>
        <p:spPr>
          <a:xfrm>
            <a:off x="8847407" y="1505477"/>
            <a:ext cx="2143125" cy="2143125"/>
          </a:xfrm>
          <a:prstGeom prst="rect">
            <a:avLst/>
          </a:prstGeom>
        </p:spPr>
      </p:pic>
      <p:pic>
        <p:nvPicPr>
          <p:cNvPr id="5" name="Picture 4">
            <a:extLst>
              <a:ext uri="{FF2B5EF4-FFF2-40B4-BE49-F238E27FC236}">
                <a16:creationId xmlns:a16="http://schemas.microsoft.com/office/drawing/2014/main" id="{141CA090-56FA-9C81-842F-9C54331476A0}"/>
              </a:ext>
            </a:extLst>
          </p:cNvPr>
          <p:cNvPicPr>
            <a:picLocks noChangeAspect="1"/>
          </p:cNvPicPr>
          <p:nvPr/>
        </p:nvPicPr>
        <p:blipFill>
          <a:blip r:embed="rId5"/>
          <a:stretch>
            <a:fillRect/>
          </a:stretch>
        </p:blipFill>
        <p:spPr>
          <a:xfrm>
            <a:off x="8377134" y="3887821"/>
            <a:ext cx="3083669" cy="2055779"/>
          </a:xfrm>
          <a:prstGeom prst="rect">
            <a:avLst/>
          </a:prstGeom>
        </p:spPr>
      </p:pic>
      <p:sp>
        <p:nvSpPr>
          <p:cNvPr id="7" name="TextBox 6">
            <a:extLst>
              <a:ext uri="{FF2B5EF4-FFF2-40B4-BE49-F238E27FC236}">
                <a16:creationId xmlns:a16="http://schemas.microsoft.com/office/drawing/2014/main" id="{89EF8231-EE35-8257-98F2-342BA68FB409}"/>
              </a:ext>
            </a:extLst>
          </p:cNvPr>
          <p:cNvSpPr txBox="1"/>
          <p:nvPr/>
        </p:nvSpPr>
        <p:spPr>
          <a:xfrm>
            <a:off x="207118" y="6225278"/>
            <a:ext cx="117777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B0F0"/>
                </a:solidFill>
                <a:effectLst/>
                <a:uLnTx/>
                <a:uFillTx/>
                <a:latin typeface="Segoe UI"/>
                <a:ea typeface="+mn-ea"/>
                <a:cs typeface="+mn-cs"/>
              </a:rPr>
              <a:t>Μπορείτε να στείλετε τις ερωτήσεις σας μέσω του </a:t>
            </a:r>
            <a:r>
              <a:rPr kumimoji="0" lang="en-US" sz="1800" b="1" i="0" u="none" strike="noStrike" kern="1200" cap="none" spc="0" normalizeH="0" baseline="0" noProof="0" dirty="0">
                <a:ln>
                  <a:noFill/>
                </a:ln>
                <a:solidFill>
                  <a:srgbClr val="00B0F0"/>
                </a:solidFill>
                <a:effectLst/>
                <a:uLnTx/>
                <a:uFillTx/>
                <a:latin typeface="Segoe UI"/>
                <a:ea typeface="+mn-ea"/>
                <a:cs typeface="+mn-cs"/>
              </a:rPr>
              <a:t>link: http://npetropoulos.users.uth.gr/4heronschool/</a:t>
            </a:r>
            <a:endParaRPr kumimoji="0" lang="el-GR" sz="1800" b="1" i="0" u="none" strike="noStrike" kern="1200" cap="none" spc="0" normalizeH="0" baseline="0" noProof="0" dirty="0">
              <a:ln>
                <a:noFill/>
              </a:ln>
              <a:solidFill>
                <a:srgbClr val="00B0F0"/>
              </a:solidFill>
              <a:effectLst/>
              <a:uLnTx/>
              <a:uFillTx/>
              <a:latin typeface="Segoe UI"/>
              <a:ea typeface="+mn-ea"/>
              <a:cs typeface="+mn-cs"/>
            </a:endParaRPr>
          </a:p>
        </p:txBody>
      </p:sp>
    </p:spTree>
    <p:extLst>
      <p:ext uri="{BB962C8B-B14F-4D97-AF65-F5344CB8AC3E}">
        <p14:creationId xmlns:p14="http://schemas.microsoft.com/office/powerpoint/2010/main" val="1328676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28F9-F5FB-57AC-C4B0-9C7058EE8334}"/>
              </a:ext>
            </a:extLst>
          </p:cNvPr>
          <p:cNvSpPr>
            <a:spLocks noGrp="1"/>
          </p:cNvSpPr>
          <p:nvPr>
            <p:ph type="title"/>
          </p:nvPr>
        </p:nvSpPr>
        <p:spPr/>
        <p:txBody>
          <a:bodyPr/>
          <a:lstStyle/>
          <a:p>
            <a:r>
              <a:rPr lang="el-GR" dirty="0">
                <a:latin typeface="Segoe UI Black" panose="020B0A02040204020203" pitchFamily="34" charset="0"/>
                <a:ea typeface="Segoe UI Black" panose="020B0A02040204020203" pitchFamily="34" charset="0"/>
                <a:cs typeface="Segoe UI Light" panose="020B0502040204020203" pitchFamily="34" charset="0"/>
              </a:rPr>
              <a:t>Σιδηρομαγνητισμός</a:t>
            </a:r>
            <a:r>
              <a:rPr lang="en-US" dirty="0">
                <a:latin typeface="Segoe UI Black" panose="020B0A02040204020203" pitchFamily="34" charset="0"/>
                <a:ea typeface="Segoe UI Black" panose="020B0A02040204020203" pitchFamily="34" charset="0"/>
                <a:cs typeface="Segoe UI Light" panose="020B0502040204020203" pitchFamily="34" charset="0"/>
              </a:rPr>
              <a:t> </a:t>
            </a:r>
            <a:r>
              <a:rPr lang="el-GR" dirty="0">
                <a:latin typeface="Segoe UI Black" panose="020B0A02040204020203" pitchFamily="34" charset="0"/>
                <a:ea typeface="Segoe UI Black" panose="020B0A02040204020203" pitchFamily="34" charset="0"/>
                <a:cs typeface="Segoe UI Light" panose="020B0502040204020203" pitchFamily="34" charset="0"/>
              </a:rPr>
              <a:t>συνέχεια…</a:t>
            </a:r>
            <a:endParaRPr lang="el-GR" dirty="0"/>
          </a:p>
        </p:txBody>
      </p:sp>
      <p:sp>
        <p:nvSpPr>
          <p:cNvPr id="3" name="Content Placeholder 2">
            <a:extLst>
              <a:ext uri="{FF2B5EF4-FFF2-40B4-BE49-F238E27FC236}">
                <a16:creationId xmlns:a16="http://schemas.microsoft.com/office/drawing/2014/main" id="{47DC481B-CCDB-A376-04FD-172793864404}"/>
              </a:ext>
            </a:extLst>
          </p:cNvPr>
          <p:cNvSpPr>
            <a:spLocks noGrp="1"/>
          </p:cNvSpPr>
          <p:nvPr>
            <p:ph sz="quarter" idx="10"/>
          </p:nvPr>
        </p:nvSpPr>
        <p:spPr>
          <a:xfrm>
            <a:off x="539495" y="1296031"/>
            <a:ext cx="5890488" cy="5377143"/>
          </a:xfrm>
        </p:spPr>
        <p:txBody>
          <a:bodyPr>
            <a:noAutofit/>
          </a:bodyPr>
          <a:lstStyle/>
          <a:p>
            <a:pPr algn="just"/>
            <a:r>
              <a:rPr lang="el-GR" sz="2000" dirty="0">
                <a:latin typeface="Segoe UI" panose="020B0502040204020203" pitchFamily="34" charset="0"/>
                <a:cs typeface="Segoe UI" panose="020B0502040204020203" pitchFamily="34" charset="0"/>
              </a:rPr>
              <a:t>Οι μόνιμοι μαγνήτες είναι υλικά που μπορούν να μαγνητιστούν από ένα εξωτερικό μαγνητικό πεδίο και να παραμείνουν μαγνητισμένα ακόμα και αν  αφαιρεθεί το εξωτερικό πεδίο. Τέτοια είναι τα ισχυρά  σιδηρομαγνητικά ή άλλα υλικά που έλκονται σημαντικά προς αυτά. </a:t>
            </a:r>
          </a:p>
          <a:p>
            <a:pPr algn="just"/>
            <a:r>
              <a:rPr lang="el-GR" sz="2000" dirty="0">
                <a:latin typeface="Segoe UI" panose="020B0502040204020203" pitchFamily="34" charset="0"/>
                <a:cs typeface="Segoe UI" panose="020B0502040204020203" pitchFamily="34" charset="0"/>
              </a:rPr>
              <a:t>Μόνο λίγες ουσίες είναι σιδηρομαγνητικές. Οι συνηθισμένες είναι σίδηρος, νικέλιο, κοβάλτιο και τα περισσότερα από τα κράματά τους, μερικές ενώσεις των σπανίων γαιών και κάποια ορυκτά όπως ο μαγνητίτης </a:t>
            </a:r>
            <a:r>
              <a:rPr lang="en-US" sz="2000" dirty="0">
                <a:latin typeface="Segoe UI" panose="020B0502040204020203" pitchFamily="34" charset="0"/>
                <a:cs typeface="Segoe UI" panose="020B0502040204020203" pitchFamily="34" charset="0"/>
              </a:rPr>
              <a:t>Fe3O4.</a:t>
            </a:r>
            <a:endParaRPr lang="el-GR" sz="2000" dirty="0">
              <a:latin typeface="Segoe UI" panose="020B0502040204020203" pitchFamily="34" charset="0"/>
              <a:cs typeface="Segoe UI" panose="020B0502040204020203" pitchFamily="34" charset="0"/>
            </a:endParaRPr>
          </a:p>
          <a:p>
            <a:endParaRPr lang="el-GR" sz="2000" dirty="0"/>
          </a:p>
        </p:txBody>
      </p:sp>
      <p:pic>
        <p:nvPicPr>
          <p:cNvPr id="7" name="Picture 6" descr="A table with text on it&#10;&#10;Description automatically generated">
            <a:extLst>
              <a:ext uri="{FF2B5EF4-FFF2-40B4-BE49-F238E27FC236}">
                <a16:creationId xmlns:a16="http://schemas.microsoft.com/office/drawing/2014/main" id="{5C7593EB-F8F0-2CB6-EFA8-0101E4CED78F}"/>
              </a:ext>
            </a:extLst>
          </p:cNvPr>
          <p:cNvPicPr>
            <a:picLocks noChangeAspect="1"/>
          </p:cNvPicPr>
          <p:nvPr/>
        </p:nvPicPr>
        <p:blipFill>
          <a:blip r:embed="rId2"/>
          <a:stretch>
            <a:fillRect/>
          </a:stretch>
        </p:blipFill>
        <p:spPr>
          <a:xfrm>
            <a:off x="6517834" y="2015877"/>
            <a:ext cx="5387589" cy="3867646"/>
          </a:xfrm>
          <a:prstGeom prst="rect">
            <a:avLst/>
          </a:prstGeom>
        </p:spPr>
      </p:pic>
    </p:spTree>
    <p:extLst>
      <p:ext uri="{BB962C8B-B14F-4D97-AF65-F5344CB8AC3E}">
        <p14:creationId xmlns:p14="http://schemas.microsoft.com/office/powerpoint/2010/main" val="220395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53C8-9EA6-7324-D70E-061580E27ADD}"/>
              </a:ext>
            </a:extLst>
          </p:cNvPr>
          <p:cNvSpPr>
            <a:spLocks noGrp="1"/>
          </p:cNvSpPr>
          <p:nvPr>
            <p:ph type="title"/>
          </p:nvPr>
        </p:nvSpPr>
        <p:spPr/>
        <p:txBody>
          <a:bodyPr/>
          <a:lstStyle/>
          <a:p>
            <a:r>
              <a:rPr lang="el-GR" dirty="0">
                <a:latin typeface="Segoe UI Black" panose="020B0A02040204020203" pitchFamily="34" charset="0"/>
                <a:ea typeface="Segoe UI Black" panose="020B0A02040204020203" pitchFamily="34" charset="0"/>
                <a:cs typeface="Segoe UI Light" panose="020B0502040204020203" pitchFamily="34" charset="0"/>
              </a:rPr>
              <a:t>Σιδηρομαγνητισμός</a:t>
            </a:r>
            <a:r>
              <a:rPr lang="en-US" dirty="0">
                <a:latin typeface="Segoe UI Black" panose="020B0A02040204020203" pitchFamily="34" charset="0"/>
                <a:ea typeface="Segoe UI Black" panose="020B0A02040204020203" pitchFamily="34" charset="0"/>
                <a:cs typeface="Segoe UI Light" panose="020B0502040204020203" pitchFamily="34" charset="0"/>
              </a:rPr>
              <a:t> </a:t>
            </a:r>
            <a:r>
              <a:rPr lang="el-GR" dirty="0">
                <a:latin typeface="Segoe UI Black" panose="020B0A02040204020203" pitchFamily="34" charset="0"/>
                <a:ea typeface="Segoe UI Black" panose="020B0A02040204020203" pitchFamily="34" charset="0"/>
                <a:cs typeface="Segoe UI Light" panose="020B0502040204020203" pitchFamily="34" charset="0"/>
              </a:rPr>
              <a:t>συνέχεια…</a:t>
            </a:r>
            <a:endParaRPr lang="el-GR" dirty="0"/>
          </a:p>
        </p:txBody>
      </p:sp>
      <p:sp>
        <p:nvSpPr>
          <p:cNvPr id="3" name="Content Placeholder 2">
            <a:extLst>
              <a:ext uri="{FF2B5EF4-FFF2-40B4-BE49-F238E27FC236}">
                <a16:creationId xmlns:a16="http://schemas.microsoft.com/office/drawing/2014/main" id="{9ADD8CBB-B50B-09D8-9C2D-23048D96FB98}"/>
              </a:ext>
            </a:extLst>
          </p:cNvPr>
          <p:cNvSpPr>
            <a:spLocks noGrp="1"/>
          </p:cNvSpPr>
          <p:nvPr>
            <p:ph sz="quarter" idx="10"/>
          </p:nvPr>
        </p:nvSpPr>
        <p:spPr>
          <a:xfrm>
            <a:off x="539495" y="1435607"/>
            <a:ext cx="5102548" cy="5052742"/>
          </a:xfrm>
        </p:spPr>
        <p:txBody>
          <a:bodyPr>
            <a:noAutofit/>
          </a:bodyPr>
          <a:lstStyle/>
          <a:p>
            <a:pPr algn="just"/>
            <a:r>
              <a:rPr lang="el-GR" sz="2000" dirty="0">
                <a:latin typeface="Segoe UI" panose="020B0502040204020203" pitchFamily="34" charset="0"/>
                <a:cs typeface="Segoe UI" panose="020B0502040204020203" pitchFamily="34" charset="0"/>
              </a:rPr>
              <a:t>Ο σιδηρομαγνητισμός είναι πάρα πολύ σημαντικός στη βιομηχανία και τη σύγχρονη τεχνολογία και είναι η βάση για πολλές ηλεκτρικές και ηλεκτρομαγνητικές συσκευές όπως οι ηλεκτρομαγνήτες (electromagnets), οι ηλεκτρικοί κινητήρες, οι γεννήτριες, οι μετασχηματιστές και η μαγνητική αποθήκευση (magnetic storage) όπως για παράδειγμα στα κασετόφωνα (tape recorders) και τους σκληρούς δίσκους. </a:t>
            </a:r>
          </a:p>
          <a:p>
            <a:endParaRPr lang="el-GR" sz="2000" dirty="0"/>
          </a:p>
        </p:txBody>
      </p:sp>
      <p:pic>
        <p:nvPicPr>
          <p:cNvPr id="4" name="Picture 3">
            <a:extLst>
              <a:ext uri="{FF2B5EF4-FFF2-40B4-BE49-F238E27FC236}">
                <a16:creationId xmlns:a16="http://schemas.microsoft.com/office/drawing/2014/main" id="{300A1424-2BB5-9AAD-8F8B-F5F85816B087}"/>
              </a:ext>
            </a:extLst>
          </p:cNvPr>
          <p:cNvPicPr>
            <a:picLocks noChangeAspect="1"/>
          </p:cNvPicPr>
          <p:nvPr/>
        </p:nvPicPr>
        <p:blipFill>
          <a:blip r:embed="rId2"/>
          <a:stretch>
            <a:fillRect/>
          </a:stretch>
        </p:blipFill>
        <p:spPr>
          <a:xfrm>
            <a:off x="6238303" y="1435608"/>
            <a:ext cx="5498160" cy="4974336"/>
          </a:xfrm>
          <a:prstGeom prst="rect">
            <a:avLst/>
          </a:prstGeom>
        </p:spPr>
      </p:pic>
    </p:spTree>
    <p:extLst>
      <p:ext uri="{BB962C8B-B14F-4D97-AF65-F5344CB8AC3E}">
        <p14:creationId xmlns:p14="http://schemas.microsoft.com/office/powerpoint/2010/main" val="707299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3ED2-493D-DC09-CC24-8396E80270D3}"/>
              </a:ext>
            </a:extLst>
          </p:cNvPr>
          <p:cNvSpPr>
            <a:spLocks noGrp="1"/>
          </p:cNvSpPr>
          <p:nvPr>
            <p:ph type="title"/>
          </p:nvPr>
        </p:nvSpPr>
        <p:spPr>
          <a:xfrm>
            <a:off x="447473" y="448056"/>
            <a:ext cx="11205032" cy="621987"/>
          </a:xfrm>
        </p:spPr>
        <p:txBody>
          <a:bodyPr>
            <a:normAutofit/>
          </a:bodyPr>
          <a:lstStyle/>
          <a:p>
            <a:r>
              <a:rPr lang="el-GR" dirty="0">
                <a:latin typeface="Segoe UI Black" panose="020B0A02040204020203" pitchFamily="34" charset="0"/>
                <a:ea typeface="Segoe UI Black" panose="020B0A02040204020203" pitchFamily="34" charset="0"/>
              </a:rPr>
              <a:t>Φυσική εξήγηση μαγνητισμού - Μαγνητικές περιοχές</a:t>
            </a:r>
          </a:p>
        </p:txBody>
      </p:sp>
      <p:sp>
        <p:nvSpPr>
          <p:cNvPr id="3" name="Content Placeholder 2">
            <a:extLst>
              <a:ext uri="{FF2B5EF4-FFF2-40B4-BE49-F238E27FC236}">
                <a16:creationId xmlns:a16="http://schemas.microsoft.com/office/drawing/2014/main" id="{73945316-D856-AFEA-F9EE-D2CD671B2E9C}"/>
              </a:ext>
            </a:extLst>
          </p:cNvPr>
          <p:cNvSpPr>
            <a:spLocks noGrp="1"/>
          </p:cNvSpPr>
          <p:nvPr>
            <p:ph sz="quarter" idx="10"/>
          </p:nvPr>
        </p:nvSpPr>
        <p:spPr>
          <a:xfrm>
            <a:off x="539495" y="1435608"/>
            <a:ext cx="6999441" cy="4702545"/>
          </a:xfrm>
        </p:spPr>
        <p:txBody>
          <a:bodyPr>
            <a:noAutofit/>
          </a:bodyPr>
          <a:lstStyle/>
          <a:p>
            <a:pPr algn="just"/>
            <a:r>
              <a:rPr lang="el-GR" sz="1800" dirty="0"/>
              <a:t>Ο σίδηρος και άλλοι σιδηρομαγνήτες βρίσκονται συχνά σε μια </a:t>
            </a:r>
            <a:r>
              <a:rPr lang="el-GR" sz="1800" b="1" dirty="0"/>
              <a:t>"μη μαγνητισμένη" </a:t>
            </a:r>
            <a:r>
              <a:rPr lang="el-GR" sz="1800" dirty="0"/>
              <a:t>κατάσταση. Ο λόγος για αυτό είναι ότι ένα κομμάτι σιδηρομαγνητικού υλικού διαιρείται σε μικροσκοπικά τμήματα που λέγονται </a:t>
            </a:r>
            <a:r>
              <a:rPr lang="el-GR" sz="1800" i="1" dirty="0"/>
              <a:t>μαγνητικές περιοχές (magnetic domains)</a:t>
            </a:r>
            <a:r>
              <a:rPr lang="el-GR" sz="1800" dirty="0"/>
              <a:t>.</a:t>
            </a:r>
          </a:p>
          <a:p>
            <a:pPr algn="just"/>
            <a:r>
              <a:rPr lang="el-GR" sz="1800" dirty="0"/>
              <a:t>Μέσα σε κάθε τομέα, τα σπιν ευθυγραμμίζονται, αλλά (αν το υλικό είναι στην χαμηλότερη ενεργειακή του διαμόρφωση, δηλαδή </a:t>
            </a:r>
            <a:r>
              <a:rPr lang="el-GR" sz="1800" i="1" dirty="0"/>
              <a:t>αμαγνήτιστο</a:t>
            </a:r>
            <a:r>
              <a:rPr lang="el-GR" sz="1800" dirty="0"/>
              <a:t>), τα σπιν των ξεχωριστών τομέων δείχνουν σε διαφορετικές κατευθύνσεις και τα μαγνητικά τους πεδία ακυρώνονται, έτσι το αντικείμενο δεν έχει καθαρό μαγνητικό πεδίο σημαντικής κλίμακας. </a:t>
            </a:r>
          </a:p>
        </p:txBody>
      </p:sp>
      <p:pic>
        <p:nvPicPr>
          <p:cNvPr id="4" name="Picture 3">
            <a:extLst>
              <a:ext uri="{FF2B5EF4-FFF2-40B4-BE49-F238E27FC236}">
                <a16:creationId xmlns:a16="http://schemas.microsoft.com/office/drawing/2014/main" id="{77E5C405-4B5D-6893-3FC3-3DBBA504B2D6}"/>
              </a:ext>
            </a:extLst>
          </p:cNvPr>
          <p:cNvPicPr>
            <a:picLocks noChangeAspect="1"/>
          </p:cNvPicPr>
          <p:nvPr/>
        </p:nvPicPr>
        <p:blipFill>
          <a:blip r:embed="rId2"/>
          <a:stretch>
            <a:fillRect/>
          </a:stretch>
        </p:blipFill>
        <p:spPr>
          <a:xfrm>
            <a:off x="7767115" y="1527859"/>
            <a:ext cx="3885389" cy="3885389"/>
          </a:xfrm>
          <a:prstGeom prst="rect">
            <a:avLst/>
          </a:prstGeom>
        </p:spPr>
      </p:pic>
      <p:sp>
        <p:nvSpPr>
          <p:cNvPr id="8" name="TextBox 7">
            <a:extLst>
              <a:ext uri="{FF2B5EF4-FFF2-40B4-BE49-F238E27FC236}">
                <a16:creationId xmlns:a16="http://schemas.microsoft.com/office/drawing/2014/main" id="{CF322FF4-95F4-11FD-AC81-BBD98977DE30}"/>
              </a:ext>
            </a:extLst>
          </p:cNvPr>
          <p:cNvSpPr txBox="1"/>
          <p:nvPr/>
        </p:nvSpPr>
        <p:spPr>
          <a:xfrm>
            <a:off x="273995" y="6300786"/>
            <a:ext cx="116440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00B0F0"/>
                </a:solidFill>
                <a:effectLst/>
                <a:uLnTx/>
                <a:uFillTx/>
                <a:latin typeface="Segoe UI"/>
                <a:ea typeface="+mn-ea"/>
                <a:cs typeface="+mn-cs"/>
              </a:rPr>
              <a:t>Μπορείτε να στείλετε τις ερωτήσεις σας μέσω του </a:t>
            </a:r>
            <a:r>
              <a:rPr kumimoji="0" lang="en-US" sz="1800" b="1" i="0" u="none" strike="noStrike" kern="1200" cap="none" spc="0" normalizeH="0" baseline="0" noProof="0" dirty="0">
                <a:ln>
                  <a:noFill/>
                </a:ln>
                <a:solidFill>
                  <a:srgbClr val="00B0F0"/>
                </a:solidFill>
                <a:effectLst/>
                <a:uLnTx/>
                <a:uFillTx/>
                <a:latin typeface="Segoe UI"/>
                <a:ea typeface="+mn-ea"/>
                <a:cs typeface="+mn-cs"/>
              </a:rPr>
              <a:t>link:</a:t>
            </a:r>
            <a:r>
              <a:rPr kumimoji="0" lang="el-GR" sz="1800" b="1" i="0" u="none" strike="noStrike" kern="1200" cap="none" spc="0" normalizeH="0" baseline="0" noProof="0" dirty="0">
                <a:ln>
                  <a:noFill/>
                </a:ln>
                <a:solidFill>
                  <a:srgbClr val="00B0F0"/>
                </a:solidFill>
                <a:effectLst/>
                <a:uLnTx/>
                <a:uFillTx/>
                <a:latin typeface="Segoe UI"/>
                <a:ea typeface="+mn-ea"/>
                <a:cs typeface="+mn-cs"/>
              </a:rPr>
              <a:t> </a:t>
            </a:r>
            <a:r>
              <a:rPr kumimoji="0" lang="en-US" sz="1800" b="1" i="0" u="none" strike="noStrike" kern="1200" cap="none" spc="0" normalizeH="0" baseline="0" noProof="0" dirty="0">
                <a:ln>
                  <a:noFill/>
                </a:ln>
                <a:solidFill>
                  <a:srgbClr val="00B0F0"/>
                </a:solidFill>
                <a:effectLst/>
                <a:uLnTx/>
                <a:uFillTx/>
                <a:latin typeface="Segoe UI"/>
                <a:ea typeface="+mn-ea"/>
                <a:cs typeface="+mn-cs"/>
              </a:rPr>
              <a:t>http://npetropoulos.users.uth.gr/4heronschool/</a:t>
            </a:r>
            <a:endParaRPr kumimoji="0" lang="el-GR" sz="1800" b="1" i="0" u="none" strike="noStrike" kern="1200" cap="none" spc="0" normalizeH="0" baseline="0" noProof="0" dirty="0">
              <a:ln>
                <a:noFill/>
              </a:ln>
              <a:solidFill>
                <a:srgbClr val="00B0F0"/>
              </a:solidFill>
              <a:effectLst/>
              <a:uLnTx/>
              <a:uFillTx/>
              <a:latin typeface="Segoe UI"/>
              <a:ea typeface="+mn-ea"/>
              <a:cs typeface="+mn-cs"/>
            </a:endParaRPr>
          </a:p>
        </p:txBody>
      </p:sp>
    </p:spTree>
    <p:extLst>
      <p:ext uri="{BB962C8B-B14F-4D97-AF65-F5344CB8AC3E}">
        <p14:creationId xmlns:p14="http://schemas.microsoft.com/office/powerpoint/2010/main" val="2454207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a:xfrm>
            <a:off x="521207" y="448056"/>
            <a:ext cx="11018521" cy="640080"/>
          </a:xfrm>
        </p:spPr>
        <p:txBody>
          <a:bodyPr rtlCol="0">
            <a:normAutofit/>
          </a:bodyPr>
          <a:lstStyle/>
          <a:p>
            <a:pPr rtl="0"/>
            <a:r>
              <a:rPr lang="el-GR" b="1" dirty="0">
                <a:latin typeface="Segoe UI Black" panose="020B0A02040204020203" pitchFamily="34" charset="0"/>
                <a:ea typeface="Segoe UI Black" panose="020B0A02040204020203" pitchFamily="34" charset="0"/>
                <a:cs typeface="Segoe UI Light" panose="020B0502040204020203" pitchFamily="34" charset="0"/>
                <a:hlinkClick r:id="rId3"/>
              </a:rPr>
              <a:t>Παραμαγνητισμός</a:t>
            </a:r>
            <a:endParaRPr lang="el-GR" b="1" dirty="0">
              <a:latin typeface="Segoe UI Black" panose="020B0A02040204020203" pitchFamily="34" charset="0"/>
              <a:ea typeface="Segoe UI Black" panose="020B0A02040204020203" pitchFamily="34" charset="0"/>
              <a:cs typeface="Segoe UI Light" panose="020B0502040204020203" pitchFamily="34" charset="0"/>
            </a:endParaRPr>
          </a:p>
        </p:txBody>
      </p:sp>
      <p:sp>
        <p:nvSpPr>
          <p:cNvPr id="29" name="Θέση περιεχομένου 17"/>
          <p:cNvSpPr txBox="1">
            <a:spLocks/>
          </p:cNvSpPr>
          <p:nvPr/>
        </p:nvSpPr>
        <p:spPr>
          <a:xfrm>
            <a:off x="1066039" y="2678694"/>
            <a:ext cx="3121671" cy="467647"/>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defTabSz="512763" rtl="0">
              <a:lnSpc>
                <a:spcPct val="100000"/>
              </a:lnSpc>
              <a:spcBef>
                <a:spcPts val="0"/>
              </a:spcBef>
              <a:spcAft>
                <a:spcPts val="2000"/>
              </a:spcAft>
              <a:buNone/>
            </a:pPr>
            <a:endParaRPr lang="el-GR"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22" name="Θέση περιεχομένου 17"/>
          <p:cNvSpPr txBox="1">
            <a:spLocks/>
          </p:cNvSpPr>
          <p:nvPr/>
        </p:nvSpPr>
        <p:spPr>
          <a:xfrm>
            <a:off x="1066039" y="3353185"/>
            <a:ext cx="3121671" cy="913994"/>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endParaRPr lang="el-GR"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34" name="Θέση περιεχομένου 17"/>
          <p:cNvSpPr txBox="1">
            <a:spLocks/>
          </p:cNvSpPr>
          <p:nvPr/>
        </p:nvSpPr>
        <p:spPr>
          <a:xfrm>
            <a:off x="1064636" y="4303697"/>
            <a:ext cx="2134038" cy="1446087"/>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defTabSz="512763" rtl="0">
              <a:spcAft>
                <a:spcPts val="2000"/>
              </a:spcAft>
              <a:buNone/>
            </a:pPr>
            <a:endParaRPr lang="el-GR" dirty="0">
              <a:solidFill>
                <a:prstClr val="black">
                  <a:lumMod val="75000"/>
                  <a:lumOff val="25000"/>
                </a:prstClr>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16A04E69-C06C-918E-A57E-AD529BC217B1}"/>
              </a:ext>
            </a:extLst>
          </p:cNvPr>
          <p:cNvSpPr txBox="1"/>
          <p:nvPr/>
        </p:nvSpPr>
        <p:spPr>
          <a:xfrm>
            <a:off x="507629" y="1322963"/>
            <a:ext cx="7099401" cy="5262979"/>
          </a:xfrm>
          <a:prstGeom prst="rect">
            <a:avLst/>
          </a:prstGeom>
          <a:noFill/>
        </p:spPr>
        <p:txBody>
          <a:bodyPr wrap="square">
            <a:spAutoFit/>
          </a:bodyPr>
          <a:lstStyle/>
          <a:p>
            <a:pPr algn="just"/>
            <a:r>
              <a:rPr lang="el-GR" sz="2400" dirty="0">
                <a:latin typeface="Segoe UI" panose="020B0502040204020203" pitchFamily="34" charset="0"/>
                <a:cs typeface="Segoe UI" panose="020B0502040204020203" pitchFamily="34" charset="0"/>
              </a:rPr>
              <a:t>Ο </a:t>
            </a:r>
            <a:r>
              <a:rPr lang="el-GR" sz="2400" b="1" dirty="0">
                <a:latin typeface="Segoe UI" panose="020B0502040204020203" pitchFamily="34" charset="0"/>
                <a:cs typeface="Segoe UI" panose="020B0502040204020203" pitchFamily="34" charset="0"/>
              </a:rPr>
              <a:t>παραμαγνητισμός</a:t>
            </a:r>
            <a:r>
              <a:rPr lang="el-GR" sz="2400" dirty="0">
                <a:latin typeface="Segoe UI" panose="020B0502040204020203" pitchFamily="34" charset="0"/>
                <a:cs typeface="Segoe UI" panose="020B0502040204020203" pitchFamily="34" charset="0"/>
              </a:rPr>
              <a:t> (</a:t>
            </a:r>
            <a:r>
              <a:rPr lang="el-GR" sz="2400" i="1" dirty="0">
                <a:latin typeface="Segoe UI" panose="020B0502040204020203" pitchFamily="34" charset="0"/>
                <a:cs typeface="Segoe UI" panose="020B0502040204020203" pitchFamily="34" charset="0"/>
              </a:rPr>
              <a:t>paramagnetism</a:t>
            </a:r>
            <a:r>
              <a:rPr lang="el-GR" sz="2400" dirty="0">
                <a:latin typeface="Segoe UI" panose="020B0502040204020203" pitchFamily="34" charset="0"/>
                <a:cs typeface="Segoe UI" panose="020B0502040204020203" pitchFamily="34" charset="0"/>
              </a:rPr>
              <a:t>) είναι μια μορφή μαγνητισμού, όπου κάποια υλικά έλκονται από ένα εξωτερικά εφαρμοζόμενο μαγνητικό πεδίο και σχηματίζουν εσωτερικά, επαγόμενα μαγνητικά πεδία στην κατεύθυνση του εφαρμοζόμενου μαγνητικού πεδίου. </a:t>
            </a:r>
          </a:p>
          <a:p>
            <a:pPr algn="just"/>
            <a:endParaRPr lang="el-GR" sz="2400" dirty="0">
              <a:latin typeface="Segoe UI" panose="020B0502040204020203" pitchFamily="34" charset="0"/>
              <a:cs typeface="Segoe UI" panose="020B0502040204020203" pitchFamily="34" charset="0"/>
            </a:endParaRPr>
          </a:p>
          <a:p>
            <a:pPr algn="just"/>
            <a:r>
              <a:rPr lang="el-GR" sz="2400" dirty="0"/>
              <a:t>Τα παραμαγνητικά υλικά έχουν μια μικρή, θετική επιδεκτικότητα στα μαγνητικά πεδία. Αυτά τα υλικά έλκονται ελαφρώς από μαγνητικά πεδία και το υλικό δεν κρατά τις μαγνητικές ιδιότητες όταν αφαιρείται το εξωτερικό πεδίο. Τα παραμαγνητικά υλικά περιλαμβάνουν μεταξύ άλλων το μαγνήσιο, το μολυβδαίνιο, το λίθιο και το ταντάλιο. </a:t>
            </a:r>
            <a:endParaRPr lang="el-GR" sz="2400" dirty="0">
              <a:latin typeface="Segoe UI" panose="020B0502040204020203" pitchFamily="34" charset="0"/>
              <a:cs typeface="Segoe UI" panose="020B0502040204020203" pitchFamily="34" charset="0"/>
            </a:endParaRPr>
          </a:p>
        </p:txBody>
      </p:sp>
      <p:pic>
        <p:nvPicPr>
          <p:cNvPr id="8" name="Picture 7">
            <a:extLst>
              <a:ext uri="{FF2B5EF4-FFF2-40B4-BE49-F238E27FC236}">
                <a16:creationId xmlns:a16="http://schemas.microsoft.com/office/drawing/2014/main" id="{5529706E-9AAD-BA77-DE43-E4D229A75B65}"/>
              </a:ext>
            </a:extLst>
          </p:cNvPr>
          <p:cNvPicPr>
            <a:picLocks noChangeAspect="1"/>
          </p:cNvPicPr>
          <p:nvPr/>
        </p:nvPicPr>
        <p:blipFill>
          <a:blip r:embed="rId4"/>
          <a:stretch>
            <a:fillRect/>
          </a:stretch>
        </p:blipFill>
        <p:spPr>
          <a:xfrm>
            <a:off x="7673334" y="1509661"/>
            <a:ext cx="4011037" cy="3042883"/>
          </a:xfrm>
          <a:prstGeom prst="rect">
            <a:avLst/>
          </a:prstGeom>
        </p:spPr>
      </p:pic>
    </p:spTree>
    <p:extLst>
      <p:ext uri="{BB962C8B-B14F-4D97-AF65-F5344CB8AC3E}">
        <p14:creationId xmlns:p14="http://schemas.microsoft.com/office/powerpoint/2010/main" val="727668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0957317_TF10001108_Win32" id="{A837BB40-11FF-49F9-B383-ACA1DE79B78C}" vid="{75D98C61-8BB0-4112-964C-F70CA534ABE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5971126-b8a1-464e-886d-e3c03614eb6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Έγγραφο" ma:contentTypeID="0x010100FDE0CAC38503FF47AD4F69038B864C8A" ma:contentTypeVersion="5" ma:contentTypeDescription="Δημιουργία νέου εγγράφου" ma:contentTypeScope="" ma:versionID="3a2629893d230409fa028f8dadbec6ed">
  <xsd:schema xmlns:xsd="http://www.w3.org/2001/XMLSchema" xmlns:xs="http://www.w3.org/2001/XMLSchema" xmlns:p="http://schemas.microsoft.com/office/2006/metadata/properties" xmlns:ns3="55971126-b8a1-464e-886d-e3c03614eb63" targetNamespace="http://schemas.microsoft.com/office/2006/metadata/properties" ma:root="true" ma:fieldsID="901027c68d836866e8bf253856ac5ae0" ns3:_="">
    <xsd:import namespace="55971126-b8a1-464e-886d-e3c03614eb63"/>
    <xsd:element name="properties">
      <xsd:complexType>
        <xsd:sequence>
          <xsd:element name="documentManagement">
            <xsd:complexType>
              <xsd:all>
                <xsd:element ref="ns3:_activity"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971126-b8a1-464e-886d-e3c03614eb63"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58D8DC-DF68-45CB-85F4-518C9FDEC25A}">
  <ds:schemaRefs>
    <ds:schemaRef ds:uri="http://schemas.microsoft.com/office/2006/documentManagement/types"/>
    <ds:schemaRef ds:uri="http://purl.org/dc/terms/"/>
    <ds:schemaRef ds:uri="http://purl.org/dc/dcmitype/"/>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55971126-b8a1-464e-886d-e3c03614eb63"/>
    <ds:schemaRef ds:uri="http://www.w3.org/XML/1998/namespace"/>
  </ds:schemaRefs>
</ds:datastoreItem>
</file>

<file path=customXml/itemProps2.xml><?xml version="1.0" encoding="utf-8"?>
<ds:datastoreItem xmlns:ds="http://schemas.openxmlformats.org/officeDocument/2006/customXml" ds:itemID="{F1D6DFBB-5798-4901-B90F-98B4550D2083}">
  <ds:schemaRefs>
    <ds:schemaRef ds:uri="http://schemas.microsoft.com/sharepoint/v3/contenttype/forms"/>
  </ds:schemaRefs>
</ds:datastoreItem>
</file>

<file path=customXml/itemProps3.xml><?xml version="1.0" encoding="utf-8"?>
<ds:datastoreItem xmlns:ds="http://schemas.openxmlformats.org/officeDocument/2006/customXml" ds:itemID="{E2BFBBA7-D7B3-491B-8EEB-3AA0F0050F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971126-b8a1-464e-886d-e3c03614eb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{9C34A4F3-4080-4592-9426-2A2ACAD6A19B}tf10001108_win32</Template>
  <TotalTime>940</TotalTime>
  <Words>1233</Words>
  <Application>Microsoft Office PowerPoint</Application>
  <PresentationFormat>Widescreen</PresentationFormat>
  <Paragraphs>84</Paragraphs>
  <Slides>17</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Aharoni</vt:lpstr>
      <vt:lpstr>Amasis MT Pro Black</vt:lpstr>
      <vt:lpstr>Aptos ExtraBold</vt:lpstr>
      <vt:lpstr>Arial</vt:lpstr>
      <vt:lpstr>Arial Black</vt:lpstr>
      <vt:lpstr>Calibri</vt:lpstr>
      <vt:lpstr>Segoe UI</vt:lpstr>
      <vt:lpstr>Segoe UI Black</vt:lpstr>
      <vt:lpstr>Segoe UI Light</vt:lpstr>
      <vt:lpstr>Segoe UI Semibold</vt:lpstr>
      <vt:lpstr>WelcomeDoc</vt:lpstr>
      <vt:lpstr>Διαμαγνητισμός: μια εξωτική ιδιότητα των υλικών;</vt:lpstr>
      <vt:lpstr>  Ερώτηση: Έχουν οι φυσικοί αίσθηση του χιούμορ… ;   Απάντηση: Κι όμως οι φυσικοί μάλλον έχουν χιούμορ… !</vt:lpstr>
      <vt:lpstr>  Αντρέι Γκέιμ (Andrei Geim):   ο φυσικός που έχει κάνει τον διαμαγνητισμό «διάσημο» τα τελευταία χρόνια!!! Κατέχει  2 Βραβεία Nobel …</vt:lpstr>
      <vt:lpstr> Είδη μαγνητισμού - μαγνητικών υλικών</vt:lpstr>
      <vt:lpstr>Σιδηρομαγνητισμός</vt:lpstr>
      <vt:lpstr>Σιδηρομαγνητισμός συνέχεια…</vt:lpstr>
      <vt:lpstr>Σιδηρομαγνητισμός συνέχεια…</vt:lpstr>
      <vt:lpstr>Φυσική εξήγηση μαγνητισμού - Μαγνητικές περιοχές</vt:lpstr>
      <vt:lpstr>Παραμαγνητισμός</vt:lpstr>
      <vt:lpstr>Διαμαγνητικά (diamagnetic) υλικά</vt:lpstr>
      <vt:lpstr>Διαμαγνητικά (diamagnetic) υλικά … συνέχεια</vt:lpstr>
      <vt:lpstr>Τα διαμαγνητικά υλικά απωθούνται από έναν μαγνήτη!!!</vt:lpstr>
      <vt:lpstr>Μαγνητική ανύψωση (Magnetic levitation)</vt:lpstr>
      <vt:lpstr>Μαγνητικά τρένα</vt:lpstr>
      <vt:lpstr>ΒΙΒΛΙΟΓΡΑΦΙΑ</vt:lpstr>
      <vt:lpstr>ΒΙΒΛΙΟΓΡΑΦΙΑ - ΣΥΝΕΧΕΙΑ</vt:lpstr>
      <vt:lpstr>ΕΥΧΑΡΙΣΤΙΕΣ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PETROPOULOS NIKOLAOS</dc:creator>
  <cp:keywords/>
  <cp:lastModifiedBy>PETROPOULOS NIKOLAOS</cp:lastModifiedBy>
  <cp:revision>70</cp:revision>
  <dcterms:created xsi:type="dcterms:W3CDTF">2024-08-25T08:55:31Z</dcterms:created>
  <dcterms:modified xsi:type="dcterms:W3CDTF">2024-08-29T08:06:27Z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0x010100FDE0CAC38503FF47AD4F69038B864C8A</vt:lpwstr>
  </property>
</Properties>
</file>